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  <p:sldMasterId id="2147483702" r:id="rId6"/>
  </p:sldMasterIdLst>
  <p:notesMasterIdLst>
    <p:notesMasterId r:id="rId25"/>
  </p:notesMasterIdLst>
  <p:handoutMasterIdLst>
    <p:handoutMasterId r:id="rId26"/>
  </p:handoutMasterIdLst>
  <p:sldIdLst>
    <p:sldId id="256" r:id="rId7"/>
    <p:sldId id="280" r:id="rId8"/>
    <p:sldId id="279" r:id="rId9"/>
    <p:sldId id="298" r:id="rId10"/>
    <p:sldId id="287" r:id="rId11"/>
    <p:sldId id="299" r:id="rId12"/>
    <p:sldId id="284" r:id="rId13"/>
    <p:sldId id="296" r:id="rId14"/>
    <p:sldId id="294" r:id="rId15"/>
    <p:sldId id="297" r:id="rId16"/>
    <p:sldId id="289" r:id="rId17"/>
    <p:sldId id="292" r:id="rId18"/>
    <p:sldId id="291" r:id="rId19"/>
    <p:sldId id="293" r:id="rId20"/>
    <p:sldId id="290" r:id="rId21"/>
    <p:sldId id="277" r:id="rId22"/>
    <p:sldId id="286" r:id="rId23"/>
    <p:sldId id="285" r:id="rId24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7A"/>
    <a:srgbClr val="FF0066"/>
    <a:srgbClr val="A8B1B6"/>
    <a:srgbClr val="004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88" autoAdjust="0"/>
    <p:restoredTop sz="95900" autoAdjust="0"/>
  </p:normalViewPr>
  <p:slideViewPr>
    <p:cSldViewPr showGuides="1">
      <p:cViewPr varScale="1">
        <p:scale>
          <a:sx n="97" d="100"/>
          <a:sy n="97" d="100"/>
        </p:scale>
        <p:origin x="-978" y="-102"/>
      </p:cViewPr>
      <p:guideLst>
        <p:guide orient="horz" pos="845"/>
        <p:guide orient="horz" pos="595"/>
        <p:guide orient="horz" pos="3838"/>
        <p:guide orient="horz" pos="1207"/>
        <p:guide pos="295"/>
        <p:guide pos="5465"/>
      </p:guideLst>
    </p:cSldViewPr>
  </p:slideViewPr>
  <p:outlineViewPr>
    <p:cViewPr>
      <p:scale>
        <a:sx n="33" d="100"/>
        <a:sy n="33" d="100"/>
      </p:scale>
      <p:origin x="0" y="658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264"/>
    </p:cViewPr>
  </p:sorterViewPr>
  <p:notesViewPr>
    <p:cSldViewPr showGuides="1">
      <p:cViewPr varScale="1">
        <p:scale>
          <a:sx n="60" d="100"/>
          <a:sy n="60" d="100"/>
        </p:scale>
        <p:origin x="-2910" y="-84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47BBE49-149B-4053-A6F0-B3563302C5C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4483100" y="276225"/>
            <a:ext cx="2257425" cy="460375"/>
          </a:xfrm>
          <a:prstGeom prst="rect">
            <a:avLst/>
          </a:prstGeom>
          <a:solidFill>
            <a:srgbClr val="D4D8D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4703" tIns="52352" rIns="104703" bIns="5235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31775" y="276225"/>
            <a:ext cx="4262438" cy="460375"/>
          </a:xfrm>
          <a:prstGeom prst="rect">
            <a:avLst/>
          </a:prstGeom>
          <a:solidFill>
            <a:srgbClr val="004B8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4703" tIns="52352" rIns="104703" bIns="5235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1" name="Picture 16" descr="HDM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563" y="419100"/>
            <a:ext cx="147161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95275" y="352425"/>
            <a:ext cx="4141788" cy="366713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305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D7CA398-4456-40D4-A137-41377F94EAE7}" type="datetimeFigureOut">
              <a:rPr lang="de-DE"/>
              <a:pPr>
                <a:defRPr/>
              </a:pPr>
              <a:t>08.11.2013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A768CC0-7499-4175-BB36-91D01DF8F3F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7866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dirty="0" smtClean="0"/>
              <a:t> </a:t>
            </a:r>
            <a:r>
              <a:rPr lang="de-DE" dirty="0" err="1" smtClean="0"/>
              <a:t>AutoJob</a:t>
            </a:r>
            <a:r>
              <a:rPr lang="de-DE" dirty="0" smtClean="0"/>
              <a:t>:</a:t>
            </a:r>
            <a:r>
              <a:rPr lang="de-DE" baseline="0" dirty="0" smtClean="0"/>
              <a:t> Bestellung über Web-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-Print (Gustav Produkte), mit Muster</a:t>
            </a:r>
          </a:p>
          <a:p>
            <a:pPr>
              <a:buFontTx/>
              <a:buChar char="-"/>
            </a:pPr>
            <a:r>
              <a:rPr lang="de-DE" baseline="0" dirty="0" smtClean="0"/>
              <a:t> Überblick an Prinect House, einzelne Bereiche</a:t>
            </a:r>
          </a:p>
          <a:p>
            <a:pPr defTabSz="950519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baseline="0" dirty="0" smtClean="0"/>
              <a:t> Was ist Integration? Server</a:t>
            </a:r>
          </a:p>
          <a:p>
            <a:pPr defTabSz="950519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baseline="0" dirty="0" smtClean="0"/>
              <a:t> Manager Module beschreiben</a:t>
            </a:r>
            <a:endParaRPr lang="de-DE" dirty="0" smtClean="0"/>
          </a:p>
          <a:p>
            <a:pPr>
              <a:buFontTx/>
              <a:buChar char="-"/>
            </a:pPr>
            <a:r>
              <a:rPr lang="de-DE" baseline="0" dirty="0" smtClean="0"/>
              <a:t> Digital ansprechen</a:t>
            </a:r>
          </a:p>
          <a:p>
            <a:pPr>
              <a:buFontTx/>
              <a:buChar char="-"/>
            </a:pPr>
            <a:r>
              <a:rPr lang="de-DE" baseline="0" dirty="0" smtClean="0"/>
              <a:t> Datenbank/MDS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EED7F-0BBB-47B4-9736-704534F92B84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Heidelberg, Jan/Feb 2006</a:t>
            </a:r>
          </a:p>
        </p:txBody>
      </p:sp>
      <p:sp>
        <p:nvSpPr>
          <p:cNvPr id="65539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7DA8E2-975A-417B-A40B-E023A63AED2A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554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Prinect Product Managers Meeting 2006</a:t>
            </a:r>
          </a:p>
        </p:txBody>
      </p:sp>
      <p:sp>
        <p:nvSpPr>
          <p:cNvPr id="65541" name="Rectangle 7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Prinect Central JDF Integration</a:t>
            </a:r>
          </a:p>
        </p:txBody>
      </p:sp>
      <p:sp>
        <p:nvSpPr>
          <p:cNvPr id="665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2825" y="504825"/>
            <a:ext cx="5459413" cy="4094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7613" y="4862513"/>
            <a:ext cx="5402262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r>
              <a:rPr lang="de-DE" altLang="de-DE" sz="1600" b="1" smtClean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altLang="de-DE" sz="1600" b="1" smtClean="0">
                <a:solidFill>
                  <a:srgbClr val="C00000"/>
                </a:solidFill>
                <a:sym typeface="Wingdings" pitchFamily="2" charset="2"/>
              </a:rPr>
              <a:t>IMPORTANT:  send the message that ”normal” features in small shops are not enough, and that our shop has wider range of functions even in its “standard box” – important for B2B, 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r>
              <a:rPr lang="en-US" altLang="de-DE" sz="1600" b="1" smtClean="0">
                <a:solidFill>
                  <a:srgbClr val="C00000"/>
                </a:solidFill>
                <a:sym typeface="Wingdings" pitchFamily="2" charset="2"/>
              </a:rPr>
              <a:t>Therefore:  </a:t>
            </a:r>
            <a:r>
              <a:rPr lang="en-US" altLang="de-DE" sz="1600" smtClean="0"/>
              <a:t>positioning – not only a shop but also outstanding in…</a:t>
            </a:r>
            <a:endParaRPr lang="en-US" altLang="de-DE" sz="1600" b="1" smtClean="0">
              <a:solidFill>
                <a:srgbClr val="C00000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endParaRPr lang="en-US" altLang="de-DE" sz="1600" smtClean="0"/>
          </a:p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r>
              <a:rPr lang="en-US" altLang="de-DE" sz="1600" smtClean="0"/>
              <a:t>Comprehensive customization features for users</a:t>
            </a:r>
          </a:p>
          <a:p>
            <a:pPr marL="742950" lvl="1" indent="-285750" eaLnBrk="1" hangingPunct="1">
              <a:spcBef>
                <a:spcPct val="0"/>
              </a:spcBef>
              <a:buFontTx/>
              <a:buChar char="•"/>
            </a:pPr>
            <a:r>
              <a:rPr lang="en-US" altLang="de-DE" sz="1600" smtClean="0"/>
              <a:t>Customizable user interface for the customer</a:t>
            </a:r>
          </a:p>
          <a:p>
            <a:pPr marL="742950" lvl="1" indent="-285750" eaLnBrk="1" hangingPunct="1">
              <a:spcBef>
                <a:spcPct val="0"/>
              </a:spcBef>
              <a:buFontTx/>
              <a:buChar char="•"/>
            </a:pPr>
            <a:r>
              <a:rPr lang="en-US" altLang="de-DE" sz="1600" smtClean="0"/>
              <a:t>Freely definable workflows enable customized processes</a:t>
            </a:r>
          </a:p>
          <a:p>
            <a:pPr marL="742950" lvl="1" indent="-285750" eaLnBrk="1" hangingPunct="1">
              <a:spcBef>
                <a:spcPct val="0"/>
              </a:spcBef>
              <a:buFontTx/>
              <a:buChar char="•"/>
            </a:pPr>
            <a:r>
              <a:rPr lang="en-US" altLang="de-DE" sz="1600" smtClean="0"/>
              <a:t>Powerful document customization capabilities for users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r>
              <a:rPr lang="en-US" altLang="de-DE" sz="1600" smtClean="0"/>
              <a:t>Full variable document management</a:t>
            </a:r>
          </a:p>
          <a:p>
            <a:pPr marL="742950" lvl="1" indent="-285750" eaLnBrk="1" hangingPunct="1">
              <a:spcBef>
                <a:spcPct val="0"/>
              </a:spcBef>
              <a:buFontTx/>
              <a:buChar char="•"/>
            </a:pPr>
            <a:r>
              <a:rPr lang="en-US" altLang="de-DE" sz="1600" smtClean="0"/>
              <a:t>Variable input data, variables within a document, variable length of documents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r>
              <a:rPr lang="en-US" altLang="de-DE" sz="1600" smtClean="0"/>
              <a:t>Protect corporate branding and maintain creative control </a:t>
            </a:r>
          </a:p>
          <a:p>
            <a:pPr marL="742950" lvl="1" indent="-285750" eaLnBrk="1" hangingPunct="1">
              <a:spcBef>
                <a:spcPct val="0"/>
              </a:spcBef>
              <a:buFontTx/>
              <a:buChar char="•"/>
            </a:pPr>
            <a:r>
              <a:rPr lang="en-US" altLang="de-DE" sz="1600" smtClean="0"/>
              <a:t>Precise template creation and provision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•"/>
            </a:pPr>
            <a:r>
              <a:rPr lang="en-US" altLang="de-DE" sz="1600" smtClean="0"/>
              <a:t>Expandable to meet individual needs</a:t>
            </a:r>
          </a:p>
          <a:p>
            <a:pPr marL="742950" lvl="1" indent="-285750" eaLnBrk="1" hangingPunct="1">
              <a:spcBef>
                <a:spcPct val="0"/>
              </a:spcBef>
              <a:buFontTx/>
              <a:buChar char="•"/>
            </a:pPr>
            <a:r>
              <a:rPr lang="en-US" altLang="de-DE" sz="1600" smtClean="0"/>
              <a:t>Interfaces to third-party suppliers like payment systems, shipping services, digital assets etc.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de-DE" sz="1800" b="1" smtClean="0">
                <a:solidFill>
                  <a:schemeClr val="accent1"/>
                </a:solidFill>
              </a:rPr>
              <a:t>License model</a:t>
            </a:r>
          </a:p>
          <a:p>
            <a:pPr marL="742950" lvl="1" indent="-285750" eaLnBrk="1" hangingPunct="1">
              <a:spcBef>
                <a:spcPct val="0"/>
              </a:spcBef>
            </a:pPr>
            <a:r>
              <a:rPr lang="en-US" altLang="de-DE" sz="1400" smtClean="0"/>
              <a:t>Pay license once </a:t>
            </a:r>
          </a:p>
          <a:p>
            <a:pPr marL="742950" lvl="1" indent="-285750" eaLnBrk="1" hangingPunct="1">
              <a:spcBef>
                <a:spcPct val="0"/>
              </a:spcBef>
            </a:pPr>
            <a:r>
              <a:rPr lang="en-US" altLang="de-DE" sz="1400" smtClean="0"/>
              <a:t>License can be installed on own server or hosted externally </a:t>
            </a:r>
          </a:p>
          <a:p>
            <a:pPr marL="742950" lvl="1" indent="-285750" eaLnBrk="1" hangingPunct="1">
              <a:spcBef>
                <a:spcPct val="0"/>
              </a:spcBef>
            </a:pPr>
            <a:r>
              <a:rPr lang="en-US" altLang="de-DE" sz="1400" smtClean="0"/>
              <a:t>Updates must be installed</a:t>
            </a:r>
          </a:p>
          <a:p>
            <a:pPr marL="742950" lvl="1" indent="-285750" eaLnBrk="1" hangingPunct="1">
              <a:spcBef>
                <a:spcPct val="0"/>
              </a:spcBef>
            </a:pPr>
            <a:r>
              <a:rPr lang="en-US" altLang="de-DE" sz="1400" smtClean="0"/>
              <a:t>Advantage:  license 1time charge, create and add on web shops as needed</a:t>
            </a:r>
          </a:p>
          <a:p>
            <a:pPr marL="742950" lvl="1" indent="-285750" eaLnBrk="1" hangingPunct="1">
              <a:spcBef>
                <a:spcPct val="0"/>
              </a:spcBef>
            </a:pPr>
            <a:endParaRPr lang="en-US" altLang="de-DE" sz="1400" smtClean="0"/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de-DE" sz="1800" b="1" smtClean="0">
                <a:solidFill>
                  <a:schemeClr val="accent1"/>
                </a:solidFill>
              </a:rPr>
              <a:t>SaaS model (Software as a Service)</a:t>
            </a:r>
          </a:p>
          <a:p>
            <a:pPr marL="742950" lvl="1" indent="-285750" eaLnBrk="1" hangingPunct="1">
              <a:spcBef>
                <a:spcPct val="0"/>
              </a:spcBef>
            </a:pPr>
            <a:r>
              <a:rPr lang="en-US" altLang="de-DE" sz="1400" smtClean="0"/>
              <a:t>“Rental model”, initial fee plus monthly fee (minimum period / number of orders)</a:t>
            </a:r>
          </a:p>
          <a:p>
            <a:pPr marL="742950" lvl="1" indent="-285750" eaLnBrk="1" hangingPunct="1">
              <a:spcBef>
                <a:spcPct val="0"/>
              </a:spcBef>
            </a:pPr>
            <a:r>
              <a:rPr lang="en-US" altLang="de-DE" sz="1400" smtClean="0"/>
              <a:t>Software is hosted ( Hosting Service by Heidelberg)</a:t>
            </a:r>
          </a:p>
          <a:p>
            <a:pPr marL="742950" lvl="1" indent="-285750" eaLnBrk="1" hangingPunct="1">
              <a:spcBef>
                <a:spcPct val="0"/>
              </a:spcBef>
            </a:pPr>
            <a:r>
              <a:rPr lang="en-US" altLang="de-DE" sz="1400" smtClean="0"/>
              <a:t>Advantage: no installation, updates will be automatically available; just get access code and start deploying</a:t>
            </a:r>
            <a:endParaRPr lang="en-US" alt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dirty="0" smtClean="0"/>
              <a:t> Angebot</a:t>
            </a:r>
          </a:p>
          <a:p>
            <a:pPr>
              <a:buFontTx/>
              <a:buChar char="-"/>
            </a:pPr>
            <a:r>
              <a:rPr lang="de-DE" baseline="0" dirty="0" smtClean="0"/>
              <a:t> Jobticket ausdrucken</a:t>
            </a:r>
          </a:p>
          <a:p>
            <a:pPr>
              <a:buFontTx/>
              <a:buChar char="-"/>
            </a:pPr>
            <a:r>
              <a:rPr lang="de-DE" baseline="0" dirty="0" smtClean="0"/>
              <a:t> Am Ende noch einmal in den PBM für Nachkalkulation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EED7F-0BBB-47B4-9736-704534F92B84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EED7F-0BBB-47B4-9736-704534F92B84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dirty="0" smtClean="0"/>
              <a:t> Angebot</a:t>
            </a:r>
          </a:p>
          <a:p>
            <a:pPr>
              <a:buFontTx/>
              <a:buChar char="-"/>
            </a:pPr>
            <a:r>
              <a:rPr lang="de-DE" baseline="0" dirty="0" smtClean="0"/>
              <a:t> Jobticket ausdrucken</a:t>
            </a:r>
          </a:p>
          <a:p>
            <a:pPr>
              <a:buFontTx/>
              <a:buChar char="-"/>
            </a:pPr>
            <a:r>
              <a:rPr lang="de-DE" baseline="0" dirty="0" smtClean="0"/>
              <a:t> Am Ende noch einmal in den PBM für Nachkalkulation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EED7F-0BBB-47B4-9736-704534F92B84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383F98-1F15-429A-B3C1-3296C84CA084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dirty="0" smtClean="0"/>
              <a:t> Angebot</a:t>
            </a:r>
          </a:p>
          <a:p>
            <a:pPr>
              <a:buFontTx/>
              <a:buChar char="-"/>
            </a:pPr>
            <a:r>
              <a:rPr lang="de-DE" baseline="0" dirty="0" smtClean="0"/>
              <a:t> Jobticket ausdrucken</a:t>
            </a:r>
          </a:p>
          <a:p>
            <a:pPr>
              <a:buFontTx/>
              <a:buChar char="-"/>
            </a:pPr>
            <a:r>
              <a:rPr lang="de-DE" baseline="0" dirty="0" smtClean="0"/>
              <a:t> Am Ende noch einmal in den PBM für Nachkalkulation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EED7F-0BBB-47B4-9736-704534F92B84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anwendert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4154488"/>
            <a:ext cx="5705475" cy="10969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sp>
        <p:nvSpPr>
          <p:cNvPr id="11" name="Rectangle 3"/>
          <p:cNvSpPr>
            <a:spLocks noChangeArrowheads="1"/>
          </p:cNvSpPr>
          <p:nvPr userDrawn="1"/>
        </p:nvSpPr>
        <p:spPr bwMode="auto">
          <a:xfrm>
            <a:off x="5695950" y="4154488"/>
            <a:ext cx="3446463" cy="1096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pic>
        <p:nvPicPr>
          <p:cNvPr id="12" name="Picture 10" descr="HDM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4150" y="4613275"/>
            <a:ext cx="176371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28400" y="4143600"/>
            <a:ext cx="5144400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288"/>
              </a:spcBef>
              <a:buNone/>
              <a:defRPr sz="1200" i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428400" y="4363200"/>
            <a:ext cx="5144400" cy="63094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None/>
              <a:defRPr sz="2000" b="0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28400" y="4953600"/>
            <a:ext cx="5144400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288"/>
              </a:spcBef>
              <a:buNone/>
              <a:defRPr sz="1200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pic>
        <p:nvPicPr>
          <p:cNvPr id="14" name="Picture 3" descr="C:\Users\User\Desktop\PAT_2012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916" y="904748"/>
            <a:ext cx="2507488" cy="647764"/>
          </a:xfrm>
          <a:prstGeom prst="rect">
            <a:avLst/>
          </a:prstGeom>
          <a:noFill/>
        </p:spPr>
      </p:pic>
      <p:sp>
        <p:nvSpPr>
          <p:cNvPr id="15" name="Textfeld 4"/>
          <p:cNvSpPr txBox="1">
            <a:spLocks noChangeArrowheads="1"/>
          </p:cNvSpPr>
          <p:nvPr userDrawn="1"/>
        </p:nvSpPr>
        <p:spPr bwMode="auto">
          <a:xfrm>
            <a:off x="5759450" y="1665288"/>
            <a:ext cx="2520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z="1400" dirty="0" smtClean="0">
                <a:solidFill>
                  <a:schemeClr val="bg1"/>
                </a:solidFill>
                <a:latin typeface="HeidelbergGothicMl-Light" pitchFamily="50" charset="0"/>
              </a:rPr>
              <a:t>8. und</a:t>
            </a:r>
            <a:r>
              <a:rPr lang="de-DE" sz="1400" baseline="0" dirty="0" smtClean="0">
                <a:solidFill>
                  <a:schemeClr val="bg1"/>
                </a:solidFill>
                <a:latin typeface="HeidelbergGothicMl-Light" pitchFamily="50" charset="0"/>
              </a:rPr>
              <a:t> 9. November 2013</a:t>
            </a:r>
            <a:endParaRPr lang="en-US" sz="1500" dirty="0">
              <a:solidFill>
                <a:schemeClr val="bg1"/>
              </a:solidFill>
              <a:latin typeface="HeidelbergGothicMl-Light" pitchFamily="50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2 Zeilen) und Inhalt (2 Spal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4057200" cy="4251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658400" y="1929600"/>
            <a:ext cx="4057200" cy="4251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9972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8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PAT Prinect  ● Autor ● November 2013</a:t>
            </a:r>
            <a:endParaRPr lang="de-DE"/>
          </a:p>
        </p:txBody>
      </p:sp>
      <p:sp>
        <p:nvSpPr>
          <p:cNvPr id="9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C6B6A-E26F-41FF-8EEC-5106F8A4071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1 Zeile) und Inhalt (2 Spal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615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540800"/>
            <a:ext cx="4057200" cy="462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658400" y="1540800"/>
            <a:ext cx="4064400" cy="462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PAT Prinect  ● Autor ● November 2013</a:t>
            </a:r>
            <a:endParaRPr lang="de-DE"/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C065F-5DC3-401F-9201-5EE0F768633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1 Zeile) -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615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PAT Prinect  ● Autor ● November 2013</a:t>
            </a:r>
            <a:endParaRPr lang="de-DE"/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E8E48-71C6-463F-BB4D-58252F8EBC8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2 Zeilen) -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9972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>
          <a:xfrm rot="16200000">
            <a:off x="6925373" y="2723214"/>
            <a:ext cx="3856956" cy="2279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PAT Prinect  ● Autor ● November 2013</a:t>
            </a:r>
            <a:endParaRPr lang="de-DE"/>
          </a:p>
        </p:txBody>
      </p:sp>
      <p:sp>
        <p:nvSpPr>
          <p:cNvPr id="6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FD14-5EDB-4F2F-AE9E-2CB0E24AE5B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PAT Prinect  ● Autor ● November 2013</a:t>
            </a:r>
            <a:endParaRPr lang="de-DE"/>
          </a:p>
        </p:txBody>
      </p:sp>
      <p:sp>
        <p:nvSpPr>
          <p:cNvPr id="3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CD210-49C0-4B67-B222-C402F23EA59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(2 lines)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2315521"/>
            <a:ext cx="4057200" cy="39424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noProof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658400" y="2315521"/>
            <a:ext cx="4024800" cy="39424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noProof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1114560"/>
            <a:ext cx="8229600" cy="119664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endParaRPr lang="en-US" noProof="0"/>
          </a:p>
        </p:txBody>
      </p:sp>
      <p:sp>
        <p:nvSpPr>
          <p:cNvPr id="9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6858000" y="64152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5F63AA1-3ED1-4FD6-B253-7D6D59885C9A}" type="slidenum">
              <a:rPr lang="en-US" noProof="0" smtClean="0"/>
              <a:pPr/>
              <a:t>‹Nr.›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468314" y="1988840"/>
            <a:ext cx="7704137" cy="4320117"/>
          </a:xfrm>
          <a:prstGeom prst="rect">
            <a:avLst/>
          </a:prstGeom>
        </p:spPr>
        <p:txBody>
          <a:bodyPr/>
          <a:lstStyle>
            <a:lvl1pPr>
              <a:defRPr>
                <a:latin typeface="HeidelbergGothicMl" pitchFamily="50" charset="0"/>
              </a:defRPr>
            </a:lvl1pPr>
            <a:lvl2pPr>
              <a:defRPr>
                <a:latin typeface="HeidelbergGothicMl" pitchFamily="50" charset="0"/>
              </a:defRPr>
            </a:lvl2pPr>
            <a:lvl3pPr>
              <a:defRPr>
                <a:latin typeface="HeidelbergGothicMl" pitchFamily="50" charset="0"/>
              </a:defRPr>
            </a:lvl3pPr>
            <a:lvl4pPr>
              <a:defRPr>
                <a:latin typeface="HeidelbergGothicMl" pitchFamily="50" charset="0"/>
              </a:defRPr>
            </a:lvl4pPr>
            <a:lvl5pPr>
              <a:defRPr>
                <a:latin typeface="HeidelbergGothicMl" pitchFamily="50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1"/>
          </p:nvPr>
        </p:nvSpPr>
        <p:spPr>
          <a:xfrm>
            <a:off x="395536" y="1220755"/>
            <a:ext cx="6553200" cy="383116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latin typeface="HeidelbergGothicMl" pitchFamily="50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09120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anwendert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4154488"/>
            <a:ext cx="5705475" cy="10969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sp>
        <p:nvSpPr>
          <p:cNvPr id="11" name="Rectangle 3"/>
          <p:cNvSpPr>
            <a:spLocks noChangeArrowheads="1"/>
          </p:cNvSpPr>
          <p:nvPr userDrawn="1"/>
        </p:nvSpPr>
        <p:spPr bwMode="auto">
          <a:xfrm>
            <a:off x="5695950" y="4154488"/>
            <a:ext cx="3446463" cy="1096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pic>
        <p:nvPicPr>
          <p:cNvPr id="12" name="Picture 10" descr="HDM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4150" y="4613275"/>
            <a:ext cx="176371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28400" y="4143600"/>
            <a:ext cx="5144400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288"/>
              </a:spcBef>
              <a:buNone/>
              <a:defRPr sz="1200" i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428400" y="4363200"/>
            <a:ext cx="5144400" cy="63094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None/>
              <a:defRPr sz="2000" b="0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28400" y="4953600"/>
            <a:ext cx="5144400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288"/>
              </a:spcBef>
              <a:buNone/>
              <a:defRPr sz="1200" i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pic>
        <p:nvPicPr>
          <p:cNvPr id="14" name="Picture 3" descr="C:\Users\User\Desktop\PAT_2012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916" y="904748"/>
            <a:ext cx="2507488" cy="647764"/>
          </a:xfrm>
          <a:prstGeom prst="rect">
            <a:avLst/>
          </a:prstGeom>
          <a:noFill/>
        </p:spPr>
      </p:pic>
      <p:sp>
        <p:nvSpPr>
          <p:cNvPr id="15" name="Textfeld 4"/>
          <p:cNvSpPr txBox="1">
            <a:spLocks noChangeArrowheads="1"/>
          </p:cNvSpPr>
          <p:nvPr userDrawn="1"/>
        </p:nvSpPr>
        <p:spPr bwMode="auto">
          <a:xfrm>
            <a:off x="5759450" y="1665288"/>
            <a:ext cx="2520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z="1400" dirty="0" smtClean="0">
                <a:solidFill>
                  <a:schemeClr val="bg1"/>
                </a:solidFill>
                <a:latin typeface="HeidelbergGothicMl-Light" pitchFamily="50" charset="0"/>
              </a:rPr>
              <a:t>8. und</a:t>
            </a:r>
            <a:r>
              <a:rPr lang="de-DE" sz="1400" baseline="0" dirty="0" smtClean="0">
                <a:solidFill>
                  <a:schemeClr val="bg1"/>
                </a:solidFill>
                <a:latin typeface="HeidelbergGothicMl-Light" pitchFamily="50" charset="0"/>
              </a:rPr>
              <a:t> 9. November 2013</a:t>
            </a:r>
            <a:endParaRPr lang="en-US" sz="1500" dirty="0">
              <a:solidFill>
                <a:schemeClr val="bg1"/>
              </a:solidFill>
              <a:latin typeface="HeidelbergGothicMl-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704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43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84800"/>
            <a:ext cx="8229600" cy="615600"/>
          </a:xfrm>
        </p:spPr>
        <p:txBody>
          <a:bodyPr/>
          <a:lstStyle>
            <a:lvl1pPr>
              <a:defRPr sz="3600"/>
            </a:lvl1pPr>
          </a:lstStyle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57200" y="1929600"/>
            <a:ext cx="8229600" cy="4262400"/>
          </a:xfrm>
        </p:spPr>
        <p:txBody>
          <a:bodyPr/>
          <a:lstStyle>
            <a:lvl1pPr marL="355600" indent="-355600">
              <a:buFont typeface="+mj-lt"/>
              <a:buAutoNum type="arabicPeriod"/>
              <a:defRPr/>
            </a:lvl1pPr>
          </a:lstStyle>
          <a:p>
            <a:pPr lvl="0"/>
            <a:endParaRPr lang="de-DE" dirty="0" smtClean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● Titel ● Verfasser ● Datum</a:t>
            </a:r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CCDC-312B-45C1-B955-341691A4324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8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e Folie mit Überschrift (2 Zeil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8313" y="914399"/>
            <a:ext cx="8207376" cy="1001714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2400" kern="1200" noProof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13A66-3FD5-4A6F-9A57-D9F8696429B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Fußzeilenplatzhalter 8"/>
          <p:cNvSpPr>
            <a:spLocks noGrp="1"/>
          </p:cNvSpPr>
          <p:nvPr>
            <p:ph type="ftr" sz="quarter" idx="11"/>
          </p:nvPr>
        </p:nvSpPr>
        <p:spPr>
          <a:xfrm rot="16200000">
            <a:off x="7416007" y="3226593"/>
            <a:ext cx="28956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● </a:t>
            </a:r>
            <a:r>
              <a:rPr lang="en-US" err="1"/>
              <a:t>Titel</a:t>
            </a:r>
            <a:r>
              <a:rPr lang="en-US"/>
              <a:t> ● </a:t>
            </a:r>
            <a:r>
              <a:rPr lang="en-US" err="1"/>
              <a:t>Verfasser</a:t>
            </a:r>
            <a:r>
              <a:rPr lang="en-US"/>
              <a:t> ● Datum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965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2 Zeilen) und Inhalt (1 Spal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9972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229600" cy="4132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● Titel ● Verfasser ● Datum</a:t>
            </a:r>
          </a:p>
        </p:txBody>
      </p:sp>
      <p:sp>
        <p:nvSpPr>
          <p:cNvPr id="6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FD14-5EDB-4F2F-AE9E-2CB0E24AE5B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98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Überschrift (1 Zeile) und Inhalt (1 Spal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615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40800"/>
            <a:ext cx="8229600" cy="4692282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● Titel ● Verfasser ● Datum</a:t>
            </a:r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E8E48-71C6-463F-BB4D-58252F8EBC8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48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2 Zeilen) und Inhalt (2 Spal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4057200" cy="4251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658400" y="1929600"/>
            <a:ext cx="4057200" cy="4251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9972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8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● Titel ● Verfasser ● Datum</a:t>
            </a:r>
          </a:p>
        </p:txBody>
      </p:sp>
      <p:sp>
        <p:nvSpPr>
          <p:cNvPr id="9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C6B6A-E26F-41FF-8EEC-5106F8A4071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59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1 Zeile) und Inhalt (2 Spal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615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540800"/>
            <a:ext cx="4057200" cy="462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658400" y="1540800"/>
            <a:ext cx="4064400" cy="462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● Titel ● Verfasser ● Datum</a:t>
            </a:r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C065F-5DC3-401F-9201-5EE0F768633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25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● Titel ● Verfasser ● Datum</a:t>
            </a:r>
          </a:p>
        </p:txBody>
      </p:sp>
      <p:sp>
        <p:nvSpPr>
          <p:cNvPr id="3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CD210-49C0-4B67-B222-C402F23EA59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46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0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e Folie mit Überschrift (2 Zeil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8313" y="914399"/>
            <a:ext cx="8207376" cy="1001714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en-US" sz="2400" kern="1200" noProof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13A66-3FD5-4A6F-9A57-D9F8696429B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● </a:t>
            </a:r>
            <a:r>
              <a:rPr lang="en-US" err="1"/>
              <a:t>Titel</a:t>
            </a:r>
            <a:r>
              <a:rPr lang="en-US"/>
              <a:t> ● </a:t>
            </a:r>
            <a:r>
              <a:rPr lang="en-US" err="1"/>
              <a:t>Verfasser</a:t>
            </a:r>
            <a:r>
              <a:rPr lang="en-US"/>
              <a:t> ● Datum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10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e Folie mit Überschrift (1 Zei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lide Number Placehold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A76D5-3EDA-44A3-B798-3C80DE05691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● </a:t>
            </a:r>
            <a:r>
              <a:rPr lang="en-US" err="1"/>
              <a:t>Titel</a:t>
            </a:r>
            <a:r>
              <a:rPr lang="en-US"/>
              <a:t> ● </a:t>
            </a:r>
            <a:r>
              <a:rPr lang="en-US" err="1"/>
              <a:t>Verfasser</a:t>
            </a:r>
            <a:r>
              <a:rPr lang="en-US"/>
              <a:t> ● Datum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60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Überschrift (2 Zeilen) und Inhalt (1 Spal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9972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229600" cy="4132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>
          <a:xfrm rot="16200000">
            <a:off x="7416007" y="3226593"/>
            <a:ext cx="28956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● Titel ● Verfasser ● Datum</a:t>
            </a:r>
          </a:p>
        </p:txBody>
      </p:sp>
      <p:sp>
        <p:nvSpPr>
          <p:cNvPr id="6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FD14-5EDB-4F2F-AE9E-2CB0E24AE5B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069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(2 lines) and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14560"/>
            <a:ext cx="8229600" cy="119664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endParaRPr lang="en-US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2315521"/>
            <a:ext cx="8229600" cy="39424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Foliennummernplatzhalt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A2412-D274-4D26-92A6-7585748594C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621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24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468314" y="1988840"/>
            <a:ext cx="7704137" cy="4320117"/>
          </a:xfrm>
          <a:prstGeom prst="rect">
            <a:avLst/>
          </a:prstGeom>
        </p:spPr>
        <p:txBody>
          <a:bodyPr/>
          <a:lstStyle>
            <a:lvl1pPr>
              <a:defRPr>
                <a:latin typeface="HeidelbergGothicMl" pitchFamily="50" charset="0"/>
              </a:defRPr>
            </a:lvl1pPr>
            <a:lvl2pPr>
              <a:defRPr>
                <a:latin typeface="HeidelbergGothicMl" pitchFamily="50" charset="0"/>
              </a:defRPr>
            </a:lvl2pPr>
            <a:lvl3pPr>
              <a:defRPr>
                <a:latin typeface="HeidelbergGothicMl" pitchFamily="50" charset="0"/>
              </a:defRPr>
            </a:lvl3pPr>
            <a:lvl4pPr>
              <a:defRPr>
                <a:latin typeface="HeidelbergGothicMl" pitchFamily="50" charset="0"/>
              </a:defRPr>
            </a:lvl4pPr>
            <a:lvl5pPr>
              <a:defRPr>
                <a:latin typeface="HeidelbergGothicMl" pitchFamily="50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1"/>
          </p:nvPr>
        </p:nvSpPr>
        <p:spPr>
          <a:xfrm>
            <a:off x="395536" y="1220755"/>
            <a:ext cx="6553200" cy="383116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latin typeface="HeidelbergGothicMl" pitchFamily="50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63741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84800"/>
            <a:ext cx="8229600" cy="615600"/>
          </a:xfrm>
        </p:spPr>
        <p:txBody>
          <a:bodyPr/>
          <a:lstStyle>
            <a:lvl1pPr>
              <a:defRPr sz="3600"/>
            </a:lvl1pPr>
          </a:lstStyle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57200" y="1929600"/>
            <a:ext cx="8229600" cy="4262400"/>
          </a:xfrm>
        </p:spPr>
        <p:txBody>
          <a:bodyPr/>
          <a:lstStyle>
            <a:lvl1pPr marL="355600" indent="-355600">
              <a:buFont typeface="+mj-lt"/>
              <a:buAutoNum type="arabicPeriod"/>
              <a:defRPr/>
            </a:lvl1pPr>
          </a:lstStyle>
          <a:p>
            <a:pPr lvl="0"/>
            <a:endParaRPr lang="de-DE" dirty="0" smtClean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PAT Prinect  ● Autor ● November 2013</a:t>
            </a:r>
            <a:endParaRPr lang="de-DE"/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CCDC-312B-45C1-B955-341691A4324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(2 Zeilen) und Inhalt (1 Spal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9972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929600"/>
            <a:ext cx="8229600" cy="41328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PAT Prinect  ● Autor ● November 2013</a:t>
            </a:r>
            <a:endParaRPr lang="de-DE"/>
          </a:p>
        </p:txBody>
      </p:sp>
      <p:sp>
        <p:nvSpPr>
          <p:cNvPr id="6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FD14-5EDB-4F2F-AE9E-2CB0E24AE5B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Überschrift (1 Zeile) und Inhalt (1 Spal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28800"/>
            <a:ext cx="8229600" cy="6156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40800"/>
            <a:ext cx="8229600" cy="4692282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● PAT Prinect  ● Autor ● November 2013</a:t>
            </a:r>
            <a:endParaRPr lang="de-DE"/>
          </a:p>
        </p:txBody>
      </p:sp>
      <p:sp>
        <p:nvSpPr>
          <p:cNvPr id="5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E8E48-71C6-463F-BB4D-58252F8EBC8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4154488"/>
            <a:ext cx="5705475" cy="10969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5692775" y="4154488"/>
            <a:ext cx="3446463" cy="1096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pic>
        <p:nvPicPr>
          <p:cNvPr id="1028" name="Picture 10" descr="HDM.WMF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34150" y="4613275"/>
            <a:ext cx="176371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platzhalter 7"/>
          <p:cNvSpPr>
            <a:spLocks noGrp="1"/>
          </p:cNvSpPr>
          <p:nvPr>
            <p:ph type="body" idx="1"/>
          </p:nvPr>
        </p:nvSpPr>
        <p:spPr bwMode="auto">
          <a:xfrm>
            <a:off x="457200" y="15303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928688"/>
            <a:ext cx="8229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58000" y="6415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EE52E9B-4BCF-499A-993A-12012B741F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hf hdr="0" dt="0"/>
  <p:txStyles>
    <p:titleStyle>
      <a:lvl1pPr algn="l" rtl="0" fontAlgn="base">
        <a:lnSpc>
          <a:spcPct val="110000"/>
        </a:lnSpc>
        <a:spcBef>
          <a:spcPct val="0"/>
        </a:spcBef>
        <a:spcAft>
          <a:spcPct val="0"/>
        </a:spcAft>
        <a:defRPr lang="de-DE" sz="2400" kern="1200" dirty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lang="de-DE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lang="de-DE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lang="de-DE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lang="de-DE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lang="de-DE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6696075" y="0"/>
            <a:ext cx="2447925" cy="360363"/>
          </a:xfrm>
          <a:prstGeom prst="rect">
            <a:avLst/>
          </a:prstGeom>
          <a:solidFill>
            <a:srgbClr val="D4D8D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928688"/>
            <a:ext cx="8229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08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307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530350"/>
            <a:ext cx="8229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6729413" cy="360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17" descr="HDM.WM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23125" y="107950"/>
            <a:ext cx="1447800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0"/>
          <p:cNvSpPr txBox="1">
            <a:spLocks noChangeAspect="1" noChangeArrowheads="1"/>
          </p:cNvSpPr>
          <p:nvPr userDrawn="1"/>
        </p:nvSpPr>
        <p:spPr bwMode="auto">
          <a:xfrm rot="10800000">
            <a:off x="8795228" y="3667125"/>
            <a:ext cx="182563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noProof="1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© Heidelberger Druckmaschinen AG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 rot="16200000">
            <a:off x="6958031" y="2723214"/>
            <a:ext cx="3856956" cy="227966"/>
          </a:xfrm>
          <a:prstGeom prst="rect">
            <a:avLst/>
          </a:prstGeom>
        </p:spPr>
        <p:txBody>
          <a:bodyPr vert="horz" lIns="72000" tIns="36000" rIns="72000" bIns="3600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rgbClr val="A8B1B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● PAT Prinect  ● Autor ● November 2013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6858000" y="6415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E265D1-9463-4515-B5AA-85753CCA3B9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457200" y="11113"/>
            <a:ext cx="62499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Prinect</a:t>
            </a:r>
            <a:r>
              <a:rPr lang="de-D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Anwendertage</a:t>
            </a:r>
            <a:endParaRPr lang="de-DE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9" r:id="rId6"/>
    <p:sldLayoutId id="2147483690" r:id="rId7"/>
    <p:sldLayoutId id="2147483687" r:id="rId8"/>
    <p:sldLayoutId id="2147483693" r:id="rId9"/>
    <p:sldLayoutId id="2147483700" r:id="rId10"/>
    <p:sldLayoutId id="2147483701" r:id="rId11"/>
    <p:sldLayoutId id="2147483712" r:id="rId12"/>
  </p:sldLayoutIdLst>
  <p:hf hdr="0" dt="0"/>
  <p:txStyles>
    <p:titleStyle>
      <a:lvl1pPr algn="l" rtl="0" fontAlgn="base">
        <a:lnSpc>
          <a:spcPct val="11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65113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12788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62050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19250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8988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6696075" y="0"/>
            <a:ext cx="2447925" cy="360363"/>
          </a:xfrm>
          <a:prstGeom prst="rect">
            <a:avLst/>
          </a:prstGeom>
          <a:solidFill>
            <a:srgbClr val="D4D8D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928688"/>
            <a:ext cx="8229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08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307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530350"/>
            <a:ext cx="8229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6729413" cy="360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17" descr="HDM.WMF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23125" y="107950"/>
            <a:ext cx="1447800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0"/>
          <p:cNvSpPr txBox="1">
            <a:spLocks noChangeAspect="1" noChangeArrowheads="1"/>
          </p:cNvSpPr>
          <p:nvPr userDrawn="1"/>
        </p:nvSpPr>
        <p:spPr bwMode="auto">
          <a:xfrm rot="10800000">
            <a:off x="8778875" y="3667125"/>
            <a:ext cx="182563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noProof="1">
                <a:solidFill>
                  <a:srgbClr val="A8B1B6"/>
                </a:solidFill>
                <a:latin typeface="Arial" pitchFamily="34" charset="0"/>
                <a:cs typeface="Arial" pitchFamily="34" charset="0"/>
              </a:rPr>
              <a:t>© Heidelberger Druckmaschinen AG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 rot="16200000">
            <a:off x="7416007" y="3226593"/>
            <a:ext cx="2895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rgbClr val="A8B1B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● Titel ● Verfasser ● Datum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6858000" y="6415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E265D1-9463-4515-B5AA-85753CCA3B9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3" name="Textfeld 12"/>
          <p:cNvSpPr txBox="1"/>
          <p:nvPr userDrawn="1"/>
        </p:nvSpPr>
        <p:spPr>
          <a:xfrm>
            <a:off x="457200" y="11113"/>
            <a:ext cx="62499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Prinect  Anwendertage</a:t>
            </a:r>
            <a:endParaRPr lang="de-DE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51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hf hdr="0" ftr="0" dt="0"/>
  <p:txStyles>
    <p:titleStyle>
      <a:lvl1pPr algn="l" rtl="0" fontAlgn="base">
        <a:lnSpc>
          <a:spcPct val="11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65113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12788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62050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19250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8988" indent="-233363" algn="l" rtl="0" fontAlgn="base">
        <a:lnSpc>
          <a:spcPts val="2400"/>
        </a:lnSpc>
        <a:spcBef>
          <a:spcPts val="125"/>
        </a:spcBef>
        <a:spcAft>
          <a:spcPts val="4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slide" Target="slide11.xml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jpeg"/><Relationship Id="rId17" Type="http://schemas.openxmlformats.org/officeDocument/2006/relationships/image" Target="../media/image50.png"/><Relationship Id="rId2" Type="http://schemas.openxmlformats.org/officeDocument/2006/relationships/image" Target="../media/image36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22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jpeg"/><Relationship Id="rId1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2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3.png"/><Relationship Id="rId7" Type="http://schemas.openxmlformats.org/officeDocument/2006/relationships/image" Target="../media/image28.png"/><Relationship Id="rId12" Type="http://schemas.openxmlformats.org/officeDocument/2006/relationships/image" Target="../media/image1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11" Type="http://schemas.openxmlformats.org/officeDocument/2006/relationships/image" Target="../media/image26.png"/><Relationship Id="rId5" Type="http://schemas.openxmlformats.org/officeDocument/2006/relationships/image" Target="../media/image34.png"/><Relationship Id="rId10" Type="http://schemas.openxmlformats.org/officeDocument/2006/relationships/image" Target="../media/image25.png"/><Relationship Id="rId4" Type="http://schemas.openxmlformats.org/officeDocument/2006/relationships/image" Target="../media/image31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28625" y="4143375"/>
            <a:ext cx="5143500" cy="277813"/>
          </a:xfrm>
        </p:spPr>
        <p:txBody>
          <a:bodyPr/>
          <a:lstStyle/>
          <a:p>
            <a:r>
              <a:rPr lang="de-DE" noProof="0" dirty="0" smtClean="0">
                <a:latin typeface="Arial" charset="0"/>
                <a:cs typeface="Arial" charset="0"/>
              </a:rPr>
              <a:t>Prinect Anwendertage, 8. und 9. November 2013</a:t>
            </a:r>
          </a:p>
        </p:txBody>
      </p:sp>
      <p:sp>
        <p:nvSpPr>
          <p:cNvPr id="8195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62054" y="4473116"/>
            <a:ext cx="5143500" cy="36163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sz="1800" dirty="0" smtClean="0"/>
              <a:t>Peak Performance in Web-</a:t>
            </a:r>
            <a:r>
              <a:rPr lang="de-DE" sz="1800" dirty="0" err="1" smtClean="0"/>
              <a:t>to</a:t>
            </a:r>
            <a:r>
              <a:rPr lang="de-DE" sz="1800" dirty="0" smtClean="0"/>
              <a:t>-Print</a:t>
            </a:r>
            <a:endParaRPr lang="de-DE" sz="1800" dirty="0" smtClean="0">
              <a:latin typeface="Arial" charset="0"/>
              <a:cs typeface="Arial" charset="0"/>
            </a:endParaRPr>
          </a:p>
        </p:txBody>
      </p:sp>
      <p:sp>
        <p:nvSpPr>
          <p:cNvPr id="8196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28625" y="4953000"/>
            <a:ext cx="5143500" cy="277813"/>
          </a:xfrm>
        </p:spPr>
        <p:txBody>
          <a:bodyPr/>
          <a:lstStyle/>
          <a:p>
            <a:r>
              <a:rPr lang="de-DE" dirty="0" smtClean="0">
                <a:latin typeface="Arial" charset="0"/>
                <a:cs typeface="Arial" charset="0"/>
              </a:rPr>
              <a:t>Lucia Dauer, Produktmanagement Prinect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erade Verbindung mit Pfeil 37"/>
          <p:cNvCxnSpPr/>
          <p:nvPr/>
        </p:nvCxnSpPr>
        <p:spPr>
          <a:xfrm>
            <a:off x="6265199" y="3789040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 flipV="1">
            <a:off x="6536111" y="3861048"/>
            <a:ext cx="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2607889" y="3789040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V="1">
            <a:off x="2878801" y="3861048"/>
            <a:ext cx="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C:\Users\alandtpa.CEU\Desktop\IPUD_PAT\Shop_Icon_Gusta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4872" y="980728"/>
            <a:ext cx="1354409" cy="1142256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59" name="Picture 3" descr="C:\Users\alandtpa.CEU\Desktop\IPUD_PAT\Shop_Icon_H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2480" y="980728"/>
            <a:ext cx="1354409" cy="1142256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0" name="Picture 4" descr="C:\Users\alandtpa.CEU\Desktop\IPUD_PAT\Shop_Icon_Cli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963" y="980728"/>
            <a:ext cx="1354409" cy="1142256"/>
          </a:xfrm>
          <a:prstGeom prst="rect">
            <a:avLst/>
          </a:prstGeom>
          <a:noFill/>
          <a:ln w="19050">
            <a:solidFill>
              <a:srgbClr val="FA12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1" name="Picture 5" descr="C:\Users\alandtpa.CEU\Desktop\IPUD_PAT\Cockpit_Windo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2912" y="4365101"/>
            <a:ext cx="3047420" cy="23591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5" name="Gerade Verbindung mit Pfeil 34"/>
          <p:cNvCxnSpPr>
            <a:stCxn id="19460" idx="2"/>
          </p:cNvCxnSpPr>
          <p:nvPr/>
        </p:nvCxnSpPr>
        <p:spPr>
          <a:xfrm>
            <a:off x="1524166" y="2122984"/>
            <a:ext cx="812811" cy="873968"/>
          </a:xfrm>
          <a:prstGeom prst="straightConnector1">
            <a:avLst/>
          </a:prstGeom>
          <a:ln w="28575">
            <a:solidFill>
              <a:srgbClr val="FA12C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19459" idx="2"/>
          </p:cNvCxnSpPr>
          <p:nvPr/>
        </p:nvCxnSpPr>
        <p:spPr>
          <a:xfrm flipH="1">
            <a:off x="6874751" y="2122984"/>
            <a:ext cx="744932" cy="88384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19458" idx="2"/>
          </p:cNvCxnSpPr>
          <p:nvPr/>
        </p:nvCxnSpPr>
        <p:spPr>
          <a:xfrm flipH="1">
            <a:off x="4572000" y="2122984"/>
            <a:ext cx="75" cy="87396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/>
          <p:nvPr/>
        </p:nvSpPr>
        <p:spPr>
          <a:xfrm>
            <a:off x="1185602" y="3068960"/>
            <a:ext cx="6772797" cy="7920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070" fontAlgn="auto">
              <a:spcBef>
                <a:spcPts val="0"/>
              </a:spcBef>
              <a:spcAft>
                <a:spcPts val="0"/>
              </a:spcAft>
            </a:pPr>
            <a:endParaRPr lang="de-DE" sz="2100">
              <a:solidFill>
                <a:prstClr val="white"/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1185602" y="3284984"/>
            <a:ext cx="67727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61070" fontAlgn="auto">
              <a:spcBef>
                <a:spcPts val="0"/>
              </a:spcBef>
              <a:spcAft>
                <a:spcPts val="0"/>
              </a:spcAft>
            </a:pPr>
            <a:r>
              <a:rPr lang="de-DE" sz="2100" dirty="0" smtClean="0">
                <a:solidFill>
                  <a:srgbClr val="005595"/>
                </a:solidFill>
                <a:latin typeface="HeidelbergGothicMl" pitchFamily="50" charset="0"/>
              </a:rPr>
              <a:t>Integration System &amp; W2P Connector</a:t>
            </a:r>
            <a:endParaRPr lang="de-DE" sz="2100" dirty="0">
              <a:solidFill>
                <a:srgbClr val="005595"/>
              </a:solidFill>
              <a:latin typeface="HeidelbergGothicMl" pitchFamily="50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4301088" y="1412779"/>
            <a:ext cx="433242" cy="383997"/>
            <a:chOff x="1003726" y="2329407"/>
            <a:chExt cx="2553370" cy="2128622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14" name="Picture 9" descr="C:\Users\alandtpa.CEU\Desktop\IPUD_PAT\PDF_Ico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03726" y="2451429"/>
              <a:ext cx="1689100" cy="20066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8" descr="C:\Users\alandtpa.CEU\Desktop\IPUD_PAT\XML_Icon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976978">
              <a:off x="1867996" y="2329407"/>
              <a:ext cx="1689100" cy="200660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3" name="Gruppieren 42"/>
          <p:cNvGrpSpPr/>
          <p:nvPr/>
        </p:nvGrpSpPr>
        <p:grpSpPr>
          <a:xfrm>
            <a:off x="7416574" y="1412779"/>
            <a:ext cx="433242" cy="383997"/>
            <a:chOff x="1003726" y="2329407"/>
            <a:chExt cx="2553370" cy="2128622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44" name="Picture 9" descr="C:\Users\alandtpa.CEU\Desktop\IPUD_PAT\PDF_Ico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03726" y="2451429"/>
              <a:ext cx="1689100" cy="20066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5" name="Picture 8" descr="C:\Users\alandtpa.CEU\Desktop\IPUD_PAT\XML_Icon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976978">
              <a:off x="1867996" y="2329407"/>
              <a:ext cx="1689100" cy="200660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" name="Gruppieren 11"/>
          <p:cNvGrpSpPr/>
          <p:nvPr/>
        </p:nvGrpSpPr>
        <p:grpSpPr>
          <a:xfrm>
            <a:off x="1253329" y="1412779"/>
            <a:ext cx="433242" cy="383997"/>
            <a:chOff x="1003726" y="2329407"/>
            <a:chExt cx="2553370" cy="2128622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19465" name="Picture 9" descr="C:\Users\alandtpa.CEU\Desktop\IPUD_PAT\PDF_Ico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03726" y="2451429"/>
              <a:ext cx="1689100" cy="20066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464" name="Picture 8" descr="C:\Users\alandtpa.CEU\Desktop\IPUD_PAT\XML_Icon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976978">
              <a:off x="1867996" y="2329407"/>
              <a:ext cx="1689100" cy="200660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8" name="Rechteck 57"/>
          <p:cNvSpPr/>
          <p:nvPr/>
        </p:nvSpPr>
        <p:spPr>
          <a:xfrm>
            <a:off x="5384737" y="5013176"/>
            <a:ext cx="2302751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6107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prstClr val="black"/>
                </a:solidFill>
              </a:rPr>
              <a:t>J1000   Click   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5384737" y="5229200"/>
            <a:ext cx="2302751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6107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prstClr val="black"/>
                </a:solidFill>
              </a:rPr>
              <a:t>J2000   Gustav</a:t>
            </a:r>
            <a:endParaRPr lang="de-DE" sz="1200" dirty="0">
              <a:solidFill>
                <a:prstClr val="black"/>
              </a:solidFill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1185602" y="4369282"/>
            <a:ext cx="3047420" cy="2359132"/>
            <a:chOff x="1185602" y="4369282"/>
            <a:chExt cx="3047420" cy="2359132"/>
          </a:xfrm>
        </p:grpSpPr>
        <p:pic>
          <p:nvPicPr>
            <p:cNvPr id="19462" name="Picture 6" descr="C:\Users\alandtpa.CEU\Desktop\IPUD_PAT\PBM_Window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85602" y="4369282"/>
              <a:ext cx="3047420" cy="2359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6" name="Rechteck 55"/>
            <p:cNvSpPr/>
            <p:nvPr/>
          </p:nvSpPr>
          <p:spPr>
            <a:xfrm>
              <a:off x="2066065" y="5013176"/>
              <a:ext cx="2099567" cy="1440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0610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200" dirty="0" smtClean="0">
                  <a:solidFill>
                    <a:prstClr val="black"/>
                  </a:solidFill>
                </a:rPr>
                <a:t>W2P Click    J1000</a:t>
              </a:r>
              <a:endParaRPr lang="de-DE" sz="1200" dirty="0">
                <a:solidFill>
                  <a:prstClr val="black"/>
                </a:solidFill>
              </a:endParaRPr>
            </a:p>
          </p:txBody>
        </p:sp>
        <p:sp>
          <p:nvSpPr>
            <p:cNvPr id="42" name="Rechteck 41"/>
            <p:cNvSpPr/>
            <p:nvPr/>
          </p:nvSpPr>
          <p:spPr>
            <a:xfrm>
              <a:off x="2066065" y="5229200"/>
              <a:ext cx="2099567" cy="1440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0610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200" dirty="0" smtClean="0">
                  <a:solidFill>
                    <a:prstClr val="black"/>
                  </a:solidFill>
                </a:rPr>
                <a:t>Gustav         J2000</a:t>
              </a:r>
              <a:endParaRPr lang="de-DE" sz="1200" dirty="0">
                <a:solidFill>
                  <a:prstClr val="black"/>
                </a:solidFill>
              </a:endParaRPr>
            </a:p>
          </p:txBody>
        </p:sp>
        <p:sp>
          <p:nvSpPr>
            <p:cNvPr id="47" name="Rechteck 46"/>
            <p:cNvSpPr/>
            <p:nvPr/>
          </p:nvSpPr>
          <p:spPr>
            <a:xfrm>
              <a:off x="2066065" y="5445224"/>
              <a:ext cx="2099567" cy="1440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06107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200" dirty="0" smtClean="0">
                  <a:solidFill>
                    <a:prstClr val="black"/>
                  </a:solidFill>
                </a:rPr>
                <a:t>HD                J3000</a:t>
              </a:r>
              <a:endParaRPr lang="de-DE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48" name="Rechteck 47"/>
          <p:cNvSpPr/>
          <p:nvPr/>
        </p:nvSpPr>
        <p:spPr>
          <a:xfrm>
            <a:off x="5384737" y="5445224"/>
            <a:ext cx="2302751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6107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prstClr val="black"/>
                </a:solidFill>
              </a:rPr>
              <a:t>J3000   HD </a:t>
            </a:r>
            <a:endParaRPr lang="de-DE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3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de-DE" dirty="0"/>
              <a:t>Web-</a:t>
            </a:r>
            <a:r>
              <a:rPr lang="de-DE" dirty="0" err="1"/>
              <a:t>to</a:t>
            </a:r>
            <a:r>
              <a:rPr lang="de-DE" dirty="0"/>
              <a:t>-Print Manager:</a:t>
            </a:r>
          </a:p>
          <a:p>
            <a:pPr lvl="1">
              <a:lnSpc>
                <a:spcPct val="100000"/>
              </a:lnSpc>
            </a:pPr>
            <a:r>
              <a:rPr lang="en-US" altLang="de-DE" sz="1600" dirty="0" smtClean="0">
                <a:latin typeface="Arial" charset="0"/>
                <a:cs typeface="Arial" charset="0"/>
              </a:rPr>
              <a:t>Flexible und </a:t>
            </a:r>
            <a:r>
              <a:rPr lang="en-US" altLang="de-DE" sz="1600" dirty="0" err="1" smtClean="0">
                <a:latin typeface="Arial" charset="0"/>
                <a:cs typeface="Arial" charset="0"/>
              </a:rPr>
              <a:t>umfangreiche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Web-to-Print </a:t>
            </a:r>
            <a:r>
              <a:rPr lang="en-US" altLang="de-DE" sz="1600" dirty="0" err="1" smtClean="0">
                <a:latin typeface="Arial" charset="0"/>
                <a:cs typeface="Arial" charset="0"/>
              </a:rPr>
              <a:t>Lösung</a:t>
            </a:r>
            <a:endParaRPr lang="en-US" altLang="de-DE" sz="1600" dirty="0">
              <a:latin typeface="Arial" charset="0"/>
              <a:cs typeface="Arial" charset="0"/>
            </a:endParaRPr>
          </a:p>
          <a:p>
            <a:pPr lvl="1">
              <a:lnSpc>
                <a:spcPct val="100000"/>
              </a:lnSpc>
            </a:pPr>
            <a:r>
              <a:rPr lang="en-US" altLang="de-DE" sz="1600" dirty="0" err="1" smtClean="0">
                <a:latin typeface="Arial" charset="0"/>
                <a:cs typeface="Arial" charset="0"/>
              </a:rPr>
              <a:t>Deckt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</a:t>
            </a:r>
            <a:r>
              <a:rPr lang="en-US" altLang="de-DE" sz="1600" dirty="0" err="1" smtClean="0">
                <a:latin typeface="Arial" charset="0"/>
                <a:cs typeface="Arial" charset="0"/>
              </a:rPr>
              <a:t>einen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</a:t>
            </a:r>
            <a:r>
              <a:rPr lang="en-US" altLang="de-DE" sz="1600" dirty="0" err="1" smtClean="0">
                <a:latin typeface="Arial" charset="0"/>
                <a:cs typeface="Arial" charset="0"/>
              </a:rPr>
              <a:t>großen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</a:t>
            </a:r>
            <a:r>
              <a:rPr lang="en-US" altLang="de-DE" sz="1600" dirty="0" err="1" smtClean="0">
                <a:latin typeface="Arial" charset="0"/>
                <a:cs typeface="Arial" charset="0"/>
              </a:rPr>
              <a:t>Anwendungsbereich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</a:t>
            </a:r>
            <a:r>
              <a:rPr lang="en-US" altLang="de-DE" sz="1600" dirty="0" err="1" smtClean="0">
                <a:latin typeface="Arial" charset="0"/>
                <a:cs typeface="Arial" charset="0"/>
              </a:rPr>
              <a:t>ab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</a:t>
            </a:r>
            <a:r>
              <a:rPr lang="en-US" altLang="de-DE" sz="1600" dirty="0" err="1" smtClean="0">
                <a:latin typeface="Arial" charset="0"/>
                <a:cs typeface="Arial" charset="0"/>
              </a:rPr>
              <a:t>für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</a:t>
            </a:r>
            <a:r>
              <a:rPr lang="en-US" altLang="de-DE" sz="1600" dirty="0" err="1" smtClean="0">
                <a:latin typeface="Arial" charset="0"/>
                <a:cs typeface="Arial" charset="0"/>
              </a:rPr>
              <a:t>verschiedene</a:t>
            </a:r>
            <a:r>
              <a:rPr lang="en-US" altLang="de-DE" sz="1600" dirty="0" smtClean="0">
                <a:latin typeface="Arial" charset="0"/>
                <a:cs typeface="Arial" charset="0"/>
              </a:rPr>
              <a:t> </a:t>
            </a:r>
            <a:r>
              <a:rPr lang="en-US" altLang="de-DE" sz="1600" dirty="0" err="1" smtClean="0">
                <a:latin typeface="Arial" charset="0"/>
                <a:cs typeface="Arial" charset="0"/>
              </a:rPr>
              <a:t>Zielgruppen</a:t>
            </a:r>
            <a:endParaRPr lang="en-US" altLang="de-DE" sz="1600" dirty="0">
              <a:latin typeface="Arial" charset="0"/>
              <a:cs typeface="Arial" charset="0"/>
            </a:endParaRPr>
          </a:p>
          <a:p>
            <a:pPr marL="31750" indent="0">
              <a:buNone/>
            </a:pPr>
            <a:endParaRPr lang="de-DE" dirty="0"/>
          </a:p>
          <a:p>
            <a:r>
              <a:rPr lang="de-DE" dirty="0"/>
              <a:t>Prinect </a:t>
            </a:r>
            <a:r>
              <a:rPr lang="de-DE" dirty="0" smtClean="0"/>
              <a:t>Produktionsworkflow:</a:t>
            </a:r>
            <a:endParaRPr lang="de-DE" dirty="0"/>
          </a:p>
          <a:p>
            <a:pPr lvl="1"/>
            <a:r>
              <a:rPr lang="de-DE" dirty="0" smtClean="0"/>
              <a:t>Für den Nutzer: verschiedene Level an professioneller Freigabe möglich</a:t>
            </a:r>
          </a:p>
          <a:p>
            <a:pPr lvl="1"/>
            <a:r>
              <a:rPr lang="de-DE" dirty="0" err="1" smtClean="0"/>
              <a:t>Managed</a:t>
            </a:r>
            <a:r>
              <a:rPr lang="de-DE" dirty="0" smtClean="0"/>
              <a:t> und verarbeitet automatisch die Produktionsaufträge von verschiedenen Web-</a:t>
            </a:r>
            <a:r>
              <a:rPr lang="de-DE" dirty="0" err="1" smtClean="0"/>
              <a:t>to</a:t>
            </a:r>
            <a:r>
              <a:rPr lang="de-DE" dirty="0" smtClean="0"/>
              <a:t>-Print Portalen </a:t>
            </a:r>
            <a:endParaRPr lang="de-DE" dirty="0"/>
          </a:p>
          <a:p>
            <a:pPr lvl="1"/>
            <a:r>
              <a:rPr lang="de-DE" dirty="0" smtClean="0"/>
              <a:t>Integration in den Workflow durch den Web-</a:t>
            </a:r>
            <a:r>
              <a:rPr lang="de-DE" dirty="0" err="1" smtClean="0"/>
              <a:t>to</a:t>
            </a:r>
            <a:r>
              <a:rPr lang="de-DE" dirty="0" smtClean="0"/>
              <a:t>-Print </a:t>
            </a:r>
            <a:r>
              <a:rPr lang="de-DE" dirty="0"/>
              <a:t>Connector</a:t>
            </a:r>
          </a:p>
          <a:p>
            <a:pPr lvl="1"/>
            <a:endParaRPr lang="de-DE" dirty="0"/>
          </a:p>
          <a:p>
            <a:pPr marL="31750" indent="0">
              <a:buNone/>
            </a:pPr>
            <a:r>
              <a:rPr lang="de-DE" b="1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de-DE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Für Peak </a:t>
            </a:r>
            <a:r>
              <a:rPr lang="de-DE" b="1" dirty="0">
                <a:solidFill>
                  <a:schemeClr val="tx2"/>
                </a:solidFill>
                <a:sym typeface="Wingdings" panose="05000000000000000000" pitchFamily="2" charset="2"/>
              </a:rPr>
              <a:t>Performance </a:t>
            </a:r>
            <a:r>
              <a:rPr lang="de-DE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im </a:t>
            </a:r>
            <a:r>
              <a:rPr lang="de-DE" b="1" dirty="0">
                <a:solidFill>
                  <a:schemeClr val="tx2"/>
                </a:solidFill>
                <a:sym typeface="Wingdings" panose="05000000000000000000" pitchFamily="2" charset="2"/>
              </a:rPr>
              <a:t>Web-</a:t>
            </a:r>
            <a:r>
              <a:rPr lang="de-DE" b="1" dirty="0" err="1">
                <a:solidFill>
                  <a:schemeClr val="tx2"/>
                </a:solidFill>
                <a:sym typeface="Wingdings" panose="05000000000000000000" pitchFamily="2" charset="2"/>
              </a:rPr>
              <a:t>to</a:t>
            </a:r>
            <a:r>
              <a:rPr lang="de-DE" b="1" dirty="0">
                <a:solidFill>
                  <a:schemeClr val="tx2"/>
                </a:solidFill>
                <a:sym typeface="Wingdings" panose="05000000000000000000" pitchFamily="2" charset="2"/>
              </a:rPr>
              <a:t>-Print </a:t>
            </a:r>
            <a:r>
              <a:rPr lang="de-DE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Geschäft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PAT Prinect  ● Autor ● November 2013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0CD210-49C0-4B67-B222-C402F23EA598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7704348" y="5805264"/>
            <a:ext cx="971340" cy="28756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</a:t>
            </a:r>
            <a:endParaRPr lang="de-DE" dirty="0"/>
          </a:p>
        </p:txBody>
      </p:sp>
      <p:sp>
        <p:nvSpPr>
          <p:cNvPr id="7" name="Abgerundetes Rechteck 6">
            <a:hlinkClick r:id="rId3" action="ppaction://hlinksldjump"/>
          </p:cNvPr>
          <p:cNvSpPr/>
          <p:nvPr/>
        </p:nvSpPr>
        <p:spPr>
          <a:xfrm>
            <a:off x="7702586" y="6273316"/>
            <a:ext cx="971340" cy="28756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GA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357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28625" y="4143375"/>
            <a:ext cx="5143500" cy="277813"/>
          </a:xfrm>
        </p:spPr>
        <p:txBody>
          <a:bodyPr/>
          <a:lstStyle/>
          <a:p>
            <a:r>
              <a:rPr lang="de-DE" noProof="0" dirty="0" smtClean="0">
                <a:latin typeface="Arial" charset="0"/>
                <a:cs typeface="Arial" charset="0"/>
              </a:rPr>
              <a:t>Prinect Anwendertage, 8. und 9. November 2013</a:t>
            </a:r>
          </a:p>
        </p:txBody>
      </p:sp>
      <p:sp>
        <p:nvSpPr>
          <p:cNvPr id="8195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28625" y="4543527"/>
            <a:ext cx="5143500" cy="36163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noProof="0" dirty="0" smtClean="0">
                <a:latin typeface="Arial" charset="0"/>
                <a:cs typeface="Arial" charset="0"/>
              </a:rPr>
              <a:t>Anwenderbericht</a:t>
            </a:r>
          </a:p>
        </p:txBody>
      </p:sp>
      <p:sp>
        <p:nvSpPr>
          <p:cNvPr id="8196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28625" y="4953000"/>
            <a:ext cx="5143500" cy="551433"/>
          </a:xfrm>
        </p:spPr>
        <p:txBody>
          <a:bodyPr/>
          <a:lstStyle/>
          <a:p>
            <a:r>
              <a:rPr lang="de-DE" dirty="0" smtClean="0">
                <a:latin typeface="Arial" charset="0"/>
                <a:cs typeface="Arial" charset="0"/>
              </a:rPr>
              <a:t>Martin Klein, ctrl-s, Stuttgart</a:t>
            </a:r>
            <a:endParaRPr lang="de-DE" dirty="0">
              <a:latin typeface="Arial" charset="0"/>
              <a:cs typeface="Arial" charset="0"/>
            </a:endParaRPr>
          </a:p>
          <a:p>
            <a:endParaRPr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Anwenderbericht:   ctrl-s,  Stuttgart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Martin Klein, Geschäftsführer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● PAT Prinect  ● Autor ● November 2013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5FD14-5EDB-4F2F-AE9E-2CB0E24AE5B8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038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28625" y="4143375"/>
            <a:ext cx="5143500" cy="277813"/>
          </a:xfrm>
        </p:spPr>
        <p:txBody>
          <a:bodyPr/>
          <a:lstStyle/>
          <a:p>
            <a:r>
              <a:rPr lang="de-DE" noProof="0" dirty="0" smtClean="0">
                <a:latin typeface="Arial" charset="0"/>
                <a:cs typeface="Arial" charset="0"/>
              </a:rPr>
              <a:t>Prinect Anwendertage, 8. und 9. November 2013</a:t>
            </a:r>
          </a:p>
        </p:txBody>
      </p:sp>
      <p:sp>
        <p:nvSpPr>
          <p:cNvPr id="8195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28625" y="4543527"/>
            <a:ext cx="5143500" cy="36163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noProof="0" dirty="0" smtClean="0">
                <a:latin typeface="Arial" charset="0"/>
                <a:cs typeface="Arial" charset="0"/>
              </a:rPr>
              <a:t>Weitere Workshops zum Thema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92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Besuchen Sie weitere Workshops zu diesem Thema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929600"/>
            <a:ext cx="7967228" cy="4132800"/>
          </a:xfrm>
        </p:spPr>
        <p:txBody>
          <a:bodyPr/>
          <a:lstStyle/>
          <a:p>
            <a:pPr lvl="1"/>
            <a:endParaRPr lang="de-DE" dirty="0" smtClean="0"/>
          </a:p>
          <a:p>
            <a:r>
              <a:rPr lang="de-DE" dirty="0" smtClean="0"/>
              <a:t>Workshop 3:</a:t>
            </a:r>
          </a:p>
          <a:p>
            <a:pPr lvl="1"/>
            <a:r>
              <a:rPr lang="de-DE" dirty="0" smtClean="0"/>
              <a:t>Prinect Automatisierung mit Smart Automation, Web-</a:t>
            </a:r>
            <a:r>
              <a:rPr lang="de-DE" dirty="0" err="1" smtClean="0"/>
              <a:t>to</a:t>
            </a:r>
            <a:r>
              <a:rPr lang="de-DE" dirty="0" smtClean="0"/>
              <a:t>-Print und </a:t>
            </a:r>
            <a:br>
              <a:rPr lang="de-DE" dirty="0" smtClean="0"/>
            </a:br>
            <a:r>
              <a:rPr lang="de-DE" dirty="0" smtClean="0"/>
              <a:t>MIS-Integration – welche Möglichkeiten haben Sie?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Workshop 8:</a:t>
            </a:r>
          </a:p>
          <a:p>
            <a:pPr lvl="1"/>
            <a:r>
              <a:rPr lang="de-DE" dirty="0" smtClean="0"/>
              <a:t>Wie kann ein MIS das Geschäftsmodell einer Druckerei unterstützen?</a:t>
            </a:r>
          </a:p>
          <a:p>
            <a:pPr lvl="1"/>
            <a:endParaRPr lang="de-DE" dirty="0"/>
          </a:p>
          <a:p>
            <a:r>
              <a:rPr lang="de-DE" dirty="0" smtClean="0"/>
              <a:t>Workshop 14:</a:t>
            </a:r>
          </a:p>
          <a:p>
            <a:pPr lvl="1"/>
            <a:r>
              <a:rPr lang="de-DE" dirty="0" smtClean="0"/>
              <a:t>Vollautomatisierung mit dem Prinect Workflow in der Praxis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● Titel ● Verfasser ● Datum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013A66-3FD5-4A6F-9A57-D9F8696429BE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46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28625" y="4143375"/>
            <a:ext cx="5143500" cy="277813"/>
          </a:xfrm>
        </p:spPr>
        <p:txBody>
          <a:bodyPr/>
          <a:lstStyle/>
          <a:p>
            <a:r>
              <a:rPr lang="de-DE" noProof="0" dirty="0" smtClean="0">
                <a:latin typeface="Arial" charset="0"/>
                <a:cs typeface="Arial" charset="0"/>
              </a:rPr>
              <a:t>Prinect Anwendertage, 8. und 9. November 2013</a:t>
            </a:r>
          </a:p>
        </p:txBody>
      </p:sp>
      <p:sp>
        <p:nvSpPr>
          <p:cNvPr id="8195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28625" y="4543527"/>
            <a:ext cx="5143500" cy="36163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noProof="0" dirty="0" smtClean="0">
                <a:latin typeface="Arial" charset="0"/>
                <a:cs typeface="Arial" charset="0"/>
              </a:rPr>
              <a:t>Vielen Dank!</a:t>
            </a:r>
          </a:p>
        </p:txBody>
      </p:sp>
      <p:sp>
        <p:nvSpPr>
          <p:cNvPr id="8196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28625" y="4953000"/>
            <a:ext cx="5143500" cy="551433"/>
          </a:xfrm>
        </p:spPr>
        <p:txBody>
          <a:bodyPr/>
          <a:lstStyle/>
          <a:p>
            <a:r>
              <a:rPr lang="de-DE" dirty="0">
                <a:latin typeface="Arial" charset="0"/>
                <a:cs typeface="Arial" charset="0"/>
              </a:rPr>
              <a:t>Lucia Dauer, Produktmanagement Prinect</a:t>
            </a:r>
          </a:p>
          <a:p>
            <a:endParaRPr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99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mit Pfeil 1"/>
          <p:cNvCxnSpPr/>
          <p:nvPr/>
        </p:nvCxnSpPr>
        <p:spPr>
          <a:xfrm flipV="1">
            <a:off x="1115558" y="4293097"/>
            <a:ext cx="0" cy="1056117"/>
          </a:xfrm>
          <a:prstGeom prst="straightConnector1">
            <a:avLst/>
          </a:prstGeom>
          <a:ln w="31750">
            <a:solidFill>
              <a:schemeClr val="accent1"/>
            </a:solidFill>
            <a:headEnd type="none" w="med" len="med"/>
            <a:tailEnd type="arrow" w="med" len="me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mit Pfeil 2"/>
          <p:cNvCxnSpPr/>
          <p:nvPr/>
        </p:nvCxnSpPr>
        <p:spPr>
          <a:xfrm>
            <a:off x="1115558" y="2372883"/>
            <a:ext cx="0" cy="672075"/>
          </a:xfrm>
          <a:prstGeom prst="straightConnector1">
            <a:avLst/>
          </a:prstGeom>
          <a:ln w="31750">
            <a:solidFill>
              <a:schemeClr val="accent1"/>
            </a:solidFill>
            <a:headEnd type="none" w="med" len="med"/>
            <a:tailEnd type="arrow" w="med" len="me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923822" y="1796820"/>
            <a:ext cx="1728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Prinect Signa Station</a:t>
            </a:r>
          </a:p>
          <a:p>
            <a:r>
              <a:rPr lang="de-DE" sz="1200" dirty="0" smtClean="0"/>
              <a:t>mit Gang Assistant</a:t>
            </a:r>
          </a:p>
          <a:p>
            <a:pPr marL="268288" indent="-87313">
              <a:buFont typeface="Arial" pitchFamily="34" charset="0"/>
              <a:buChar char="•"/>
              <a:tabLst>
                <a:tab pos="182563" algn="l"/>
              </a:tabLst>
            </a:pPr>
            <a:r>
              <a:rPr lang="de-DE" sz="1200" dirty="0" smtClean="0"/>
              <a:t> Sortieren</a:t>
            </a:r>
          </a:p>
          <a:p>
            <a:pPr marL="268288" indent="-87313">
              <a:buFont typeface="Arial" pitchFamily="34" charset="0"/>
              <a:buChar char="•"/>
              <a:tabLst>
                <a:tab pos="182563" algn="l"/>
              </a:tabLst>
            </a:pPr>
            <a:r>
              <a:rPr lang="de-DE" sz="1200" dirty="0" smtClean="0"/>
              <a:t> Sammeln</a:t>
            </a:r>
          </a:p>
          <a:p>
            <a:pPr marL="268288" indent="-87313">
              <a:buFont typeface="Arial" pitchFamily="34" charset="0"/>
              <a:buChar char="•"/>
              <a:tabLst>
                <a:tab pos="182563" algn="l"/>
              </a:tabLst>
            </a:pPr>
            <a:r>
              <a:rPr lang="de-DE" sz="1200" dirty="0" smtClean="0"/>
              <a:t> Optimieren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1835638" y="2852937"/>
            <a:ext cx="1368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Prinect Cockpit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3203760" y="5925278"/>
            <a:ext cx="1080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„Gang Pool“</a:t>
            </a:r>
            <a:endParaRPr lang="de-DE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2483710" y="517190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XML</a:t>
            </a:r>
            <a:endParaRPr lang="de-DE" sz="1200" dirty="0"/>
          </a:p>
        </p:txBody>
      </p:sp>
      <p:sp>
        <p:nvSpPr>
          <p:cNvPr id="9" name="Textfeld 8"/>
          <p:cNvSpPr txBox="1"/>
          <p:nvPr/>
        </p:nvSpPr>
        <p:spPr>
          <a:xfrm>
            <a:off x="5364030" y="4197087"/>
            <a:ext cx="144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Optimierte</a:t>
            </a:r>
          </a:p>
          <a:p>
            <a:r>
              <a:rPr lang="de-DE" sz="1200" dirty="0" smtClean="0"/>
              <a:t>Sammelformen</a:t>
            </a:r>
            <a:endParaRPr lang="de-DE" sz="1200" dirty="0"/>
          </a:p>
        </p:txBody>
      </p:sp>
      <p:sp>
        <p:nvSpPr>
          <p:cNvPr id="10" name="Textfeld 9"/>
          <p:cNvSpPr txBox="1"/>
          <p:nvPr/>
        </p:nvSpPr>
        <p:spPr>
          <a:xfrm>
            <a:off x="6444102" y="4197086"/>
            <a:ext cx="1728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Job-Dokumentation</a:t>
            </a:r>
            <a:endParaRPr lang="de-DE" sz="1200" dirty="0"/>
          </a:p>
        </p:txBody>
      </p:sp>
      <p:pic>
        <p:nvPicPr>
          <p:cNvPr id="11" name="Grafik 10" descr="Monitor Prinect 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18" y="3236979"/>
            <a:ext cx="648072" cy="1232400"/>
          </a:xfrm>
          <a:prstGeom prst="rect">
            <a:avLst/>
          </a:prstGeom>
        </p:spPr>
      </p:pic>
      <p:cxnSp>
        <p:nvCxnSpPr>
          <p:cNvPr id="12" name="Gerade Verbindung mit Pfeil 11"/>
          <p:cNvCxnSpPr/>
          <p:nvPr/>
        </p:nvCxnSpPr>
        <p:spPr>
          <a:xfrm>
            <a:off x="5075952" y="3813043"/>
            <a:ext cx="2664342" cy="0"/>
          </a:xfrm>
          <a:prstGeom prst="straightConnector1">
            <a:avLst/>
          </a:prstGeom>
          <a:ln w="31750">
            <a:solidFill>
              <a:schemeClr val="accent1"/>
            </a:solidFill>
            <a:headEnd type="none" w="med" len="med"/>
            <a:tailEnd type="arrow" w="med" len="me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30"/>
          <p:cNvGrpSpPr/>
          <p:nvPr/>
        </p:nvGrpSpPr>
        <p:grpSpPr>
          <a:xfrm>
            <a:off x="6754830" y="3525011"/>
            <a:ext cx="481409" cy="584719"/>
            <a:chOff x="251520" y="548680"/>
            <a:chExt cx="7992888" cy="5371137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4577"/>
            <a:stretch>
              <a:fillRect/>
            </a:stretch>
          </p:blipFill>
          <p:spPr bwMode="auto">
            <a:xfrm>
              <a:off x="251520" y="548680"/>
              <a:ext cx="7740352" cy="450344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r="42756" b="21398"/>
            <a:stretch>
              <a:fillRect/>
            </a:stretch>
          </p:blipFill>
          <p:spPr bwMode="auto">
            <a:xfrm>
              <a:off x="5148064" y="2564904"/>
              <a:ext cx="3096344" cy="25922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r="10481"/>
            <a:stretch>
              <a:fillRect/>
            </a:stretch>
          </p:blipFill>
          <p:spPr bwMode="auto">
            <a:xfrm>
              <a:off x="395536" y="2780928"/>
              <a:ext cx="4608512" cy="31388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17" name="Grafik 16" descr="Monitor Prinect 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670" y="3292841"/>
            <a:ext cx="674182" cy="1192277"/>
          </a:xfrm>
          <a:prstGeom prst="rect">
            <a:avLst/>
          </a:prstGeom>
        </p:spPr>
      </p:pic>
      <p:sp>
        <p:nvSpPr>
          <p:cNvPr id="18" name="Flussdiagramm: Magnetplattenspeicher 11"/>
          <p:cNvSpPr/>
          <p:nvPr/>
        </p:nvSpPr>
        <p:spPr>
          <a:xfrm>
            <a:off x="3347806" y="5157193"/>
            <a:ext cx="720080" cy="840092"/>
          </a:xfrm>
          <a:prstGeom prst="flowChartMagneticDisk">
            <a:avLst/>
          </a:prstGeom>
          <a:ln w="19050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uppieren 30"/>
          <p:cNvGrpSpPr/>
          <p:nvPr/>
        </p:nvGrpSpPr>
        <p:grpSpPr>
          <a:xfrm>
            <a:off x="3549205" y="5541227"/>
            <a:ext cx="288041" cy="288040"/>
            <a:chOff x="5881782" y="3140968"/>
            <a:chExt cx="1372916" cy="1116124"/>
          </a:xfrm>
        </p:grpSpPr>
        <p:pic>
          <p:nvPicPr>
            <p:cNvPr id="20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37866" y="3392996"/>
              <a:ext cx="616832" cy="86409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1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29854" y="3356992"/>
              <a:ext cx="612068" cy="86409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1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21842" y="3320988"/>
              <a:ext cx="616831" cy="86409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1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313830" y="3284984"/>
              <a:ext cx="612069" cy="86409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1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205818" y="3248980"/>
              <a:ext cx="612067" cy="86337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1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097806" y="3212976"/>
              <a:ext cx="612069" cy="86337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989794" y="3176972"/>
              <a:ext cx="612068" cy="86337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881782" y="3140968"/>
              <a:ext cx="612068" cy="86337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uppieren 30"/>
          <p:cNvGrpSpPr/>
          <p:nvPr/>
        </p:nvGrpSpPr>
        <p:grpSpPr>
          <a:xfrm>
            <a:off x="935528" y="3140968"/>
            <a:ext cx="396055" cy="485715"/>
            <a:chOff x="5881782" y="3140968"/>
            <a:chExt cx="1372916" cy="1116124"/>
          </a:xfrm>
        </p:grpSpPr>
        <p:pic>
          <p:nvPicPr>
            <p:cNvPr id="29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37866" y="3392996"/>
              <a:ext cx="616832" cy="86409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1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29854" y="3356992"/>
              <a:ext cx="612068" cy="86409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Picture 1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21842" y="3320988"/>
              <a:ext cx="616831" cy="86409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Picture 1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313830" y="3284984"/>
              <a:ext cx="612069" cy="86409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Picture 1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205818" y="3248980"/>
              <a:ext cx="612067" cy="86337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" name="Picture 1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097806" y="3212976"/>
              <a:ext cx="612069" cy="86337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5" name="Picture 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989794" y="3176972"/>
              <a:ext cx="612068" cy="86337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6" name="Picture 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881782" y="3140968"/>
              <a:ext cx="612068" cy="86337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37" name="Gerade Verbindung mit Pfeil 36"/>
          <p:cNvCxnSpPr/>
          <p:nvPr/>
        </p:nvCxnSpPr>
        <p:spPr>
          <a:xfrm>
            <a:off x="1403590" y="3429000"/>
            <a:ext cx="648072" cy="0"/>
          </a:xfrm>
          <a:prstGeom prst="straightConnector1">
            <a:avLst/>
          </a:prstGeom>
          <a:ln w="31750">
            <a:solidFill>
              <a:schemeClr val="accent1"/>
            </a:solidFill>
            <a:headEnd type="none" w="med" len="med"/>
            <a:tailEnd type="arrow" w="med" len="me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" descr="C:\Users\alandtpa.HEIPDALANDTPA\Pictures\Screenpresso\2012-08-22_13h14_37.png"/>
          <p:cNvPicPr>
            <a:picLocks noChangeAspect="1" noChangeArrowheads="1"/>
          </p:cNvPicPr>
          <p:nvPr/>
        </p:nvPicPr>
        <p:blipFill>
          <a:blip r:embed="rId15" cstate="print"/>
          <a:srcRect r="26538"/>
          <a:stretch>
            <a:fillRect/>
          </a:stretch>
        </p:blipFill>
        <p:spPr bwMode="auto">
          <a:xfrm>
            <a:off x="539494" y="4869160"/>
            <a:ext cx="1224136" cy="1056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9" name="Gruppieren 30"/>
          <p:cNvGrpSpPr/>
          <p:nvPr/>
        </p:nvGrpSpPr>
        <p:grpSpPr>
          <a:xfrm>
            <a:off x="899535" y="3717032"/>
            <a:ext cx="396055" cy="485715"/>
            <a:chOff x="5881782" y="3140968"/>
            <a:chExt cx="1372916" cy="1116124"/>
          </a:xfrm>
        </p:grpSpPr>
        <p:pic>
          <p:nvPicPr>
            <p:cNvPr id="40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37866" y="3392996"/>
              <a:ext cx="616832" cy="86409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Picture 1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29854" y="3356992"/>
              <a:ext cx="612068" cy="86409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2" name="Picture 1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21842" y="3320988"/>
              <a:ext cx="616831" cy="86409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3" name="Picture 1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313830" y="3284984"/>
              <a:ext cx="612069" cy="86409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4" name="Picture 1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205818" y="3248980"/>
              <a:ext cx="612067" cy="86337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5" name="Picture 1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097806" y="3212976"/>
              <a:ext cx="612069" cy="86337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6" name="Picture 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989794" y="3176972"/>
              <a:ext cx="612068" cy="86337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7" name="Picture 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881782" y="3140968"/>
              <a:ext cx="612068" cy="86337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48" name="Gerade Verbindung mit Pfeil 47"/>
          <p:cNvCxnSpPr/>
          <p:nvPr/>
        </p:nvCxnSpPr>
        <p:spPr>
          <a:xfrm>
            <a:off x="1403590" y="3909054"/>
            <a:ext cx="648072" cy="0"/>
          </a:xfrm>
          <a:prstGeom prst="straightConnector1">
            <a:avLst/>
          </a:prstGeom>
          <a:ln w="31750">
            <a:solidFill>
              <a:schemeClr val="accent1"/>
            </a:solidFill>
            <a:headEnd type="none" w="med" len="med"/>
            <a:tailEnd type="arrow" w="med" len="me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uppieren 68"/>
          <p:cNvGrpSpPr/>
          <p:nvPr/>
        </p:nvGrpSpPr>
        <p:grpSpPr>
          <a:xfrm>
            <a:off x="107446" y="1243789"/>
            <a:ext cx="2088290" cy="1265531"/>
            <a:chOff x="107446" y="1243789"/>
            <a:chExt cx="2088290" cy="1265531"/>
          </a:xfrm>
        </p:grpSpPr>
        <p:pic>
          <p:nvPicPr>
            <p:cNvPr id="4" name="Picture 2" descr="C:\Users\alandtpa.HEIPDALANDTPA\Pictures\Screenpresso\2012-08-22_11h50_15.png"/>
            <p:cNvPicPr>
              <a:picLocks noChangeAspect="1" noChangeArrowheads="1"/>
            </p:cNvPicPr>
            <p:nvPr/>
          </p:nvPicPr>
          <p:blipFill>
            <a:blip r:embed="rId16" cstate="print"/>
            <a:srcRect t="7935" r="21739" b="12713"/>
            <a:stretch>
              <a:fillRect/>
            </a:stretch>
          </p:blipFill>
          <p:spPr bwMode="auto">
            <a:xfrm>
              <a:off x="539494" y="1508788"/>
              <a:ext cx="1224136" cy="1000532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</p:pic>
        <p:sp>
          <p:nvSpPr>
            <p:cNvPr id="49" name="Textfeld 48"/>
            <p:cNvSpPr txBox="1"/>
            <p:nvPr/>
          </p:nvSpPr>
          <p:spPr>
            <a:xfrm>
              <a:off x="107446" y="1243789"/>
              <a:ext cx="20882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/>
                <a:t>Web-To-Print Manager</a:t>
              </a:r>
              <a:endParaRPr lang="de-DE" sz="1200" dirty="0"/>
            </a:p>
          </p:txBody>
        </p:sp>
      </p:grpSp>
      <p:sp>
        <p:nvSpPr>
          <p:cNvPr id="50" name="Textfeld 49"/>
          <p:cNvSpPr txBox="1"/>
          <p:nvPr/>
        </p:nvSpPr>
        <p:spPr>
          <a:xfrm>
            <a:off x="107446" y="6021289"/>
            <a:ext cx="2088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Business Manager</a:t>
            </a:r>
            <a:endParaRPr lang="de-DE" sz="1200" dirty="0"/>
          </a:p>
        </p:txBody>
      </p:sp>
      <p:grpSp>
        <p:nvGrpSpPr>
          <p:cNvPr id="51" name="Gruppieren 50"/>
          <p:cNvGrpSpPr/>
          <p:nvPr/>
        </p:nvGrpSpPr>
        <p:grpSpPr>
          <a:xfrm>
            <a:off x="3707846" y="6213310"/>
            <a:ext cx="1656184" cy="192021"/>
            <a:chOff x="3550525" y="5990950"/>
            <a:chExt cx="1224170" cy="50400"/>
          </a:xfr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2" name="Gerade Verbindung mit Pfeil 51"/>
            <p:cNvCxnSpPr/>
            <p:nvPr/>
          </p:nvCxnSpPr>
          <p:spPr>
            <a:xfrm>
              <a:off x="3550525" y="6039762"/>
              <a:ext cx="1224170" cy="1588"/>
            </a:xfrm>
            <a:prstGeom prst="straightConnector1">
              <a:avLst/>
            </a:prstGeom>
            <a:ln w="3175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arrow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mit Pfeil 52"/>
            <p:cNvCxnSpPr/>
            <p:nvPr/>
          </p:nvCxnSpPr>
          <p:spPr>
            <a:xfrm>
              <a:off x="3566242" y="5990950"/>
              <a:ext cx="0" cy="50400"/>
            </a:xfrm>
            <a:prstGeom prst="straightConnector1">
              <a:avLst/>
            </a:prstGeom>
            <a:ln w="3175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Gerade Verbindung mit Pfeil 53"/>
          <p:cNvCxnSpPr/>
          <p:nvPr/>
        </p:nvCxnSpPr>
        <p:spPr>
          <a:xfrm>
            <a:off x="2843750" y="3813043"/>
            <a:ext cx="1368152" cy="0"/>
          </a:xfrm>
          <a:prstGeom prst="straightConnector1">
            <a:avLst/>
          </a:prstGeom>
          <a:ln w="31750">
            <a:solidFill>
              <a:schemeClr val="accent1"/>
            </a:solidFill>
            <a:headEnd type="none" w="med" len="med"/>
            <a:tailEnd type="arrow" w="med" len="me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pieren 54"/>
          <p:cNvGrpSpPr/>
          <p:nvPr/>
        </p:nvGrpSpPr>
        <p:grpSpPr>
          <a:xfrm>
            <a:off x="4139895" y="4581128"/>
            <a:ext cx="514225" cy="960107"/>
            <a:chOff x="2771508" y="5789350"/>
            <a:chExt cx="794734" cy="252000"/>
          </a:xfr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6" name="Gerade Verbindung mit Pfeil 55"/>
            <p:cNvCxnSpPr/>
            <p:nvPr/>
          </p:nvCxnSpPr>
          <p:spPr>
            <a:xfrm flipH="1">
              <a:off x="2771508" y="6039762"/>
              <a:ext cx="779017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prstDash val="sysDash"/>
              <a:headEnd type="none" w="med" len="med"/>
              <a:tailEnd type="arrow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mit Pfeil 56"/>
            <p:cNvCxnSpPr/>
            <p:nvPr/>
          </p:nvCxnSpPr>
          <p:spPr>
            <a:xfrm>
              <a:off x="3566242" y="5789350"/>
              <a:ext cx="0" cy="252000"/>
            </a:xfrm>
            <a:prstGeom prst="straightConnector1">
              <a:avLst/>
            </a:prstGeom>
            <a:ln w="31750">
              <a:solidFill>
                <a:schemeClr val="accent1"/>
              </a:solidFill>
              <a:prstDash val="sysDash"/>
              <a:headEnd type="arrow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feld 57"/>
          <p:cNvSpPr txBox="1"/>
          <p:nvPr/>
        </p:nvSpPr>
        <p:spPr>
          <a:xfrm>
            <a:off x="7524270" y="2852937"/>
            <a:ext cx="1368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Prinect Cockpit</a:t>
            </a:r>
            <a:endParaRPr lang="de-DE" sz="1200" dirty="0"/>
          </a:p>
        </p:txBody>
      </p:sp>
      <p:pic>
        <p:nvPicPr>
          <p:cNvPr id="59" name="Grafik 58" descr="Monitor Prinect 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12302" y="3236979"/>
            <a:ext cx="674182" cy="1192277"/>
          </a:xfrm>
          <a:prstGeom prst="rect">
            <a:avLst/>
          </a:prstGeom>
        </p:spPr>
      </p:pic>
      <p:grpSp>
        <p:nvGrpSpPr>
          <p:cNvPr id="60" name="Gruppieren 31"/>
          <p:cNvGrpSpPr/>
          <p:nvPr/>
        </p:nvGrpSpPr>
        <p:grpSpPr>
          <a:xfrm>
            <a:off x="5508022" y="3332990"/>
            <a:ext cx="864120" cy="864120"/>
            <a:chOff x="2827040" y="5572472"/>
            <a:chExt cx="1273425" cy="1069504"/>
          </a:xfrm>
        </p:grpSpPr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827040" y="5572472"/>
              <a:ext cx="968625" cy="764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979440" y="5724872"/>
              <a:ext cx="968625" cy="764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131840" y="5877272"/>
              <a:ext cx="968625" cy="764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4" name="Flussdiagramm: Magnetplattenspeicher 11"/>
          <p:cNvSpPr/>
          <p:nvPr/>
        </p:nvSpPr>
        <p:spPr>
          <a:xfrm>
            <a:off x="5508046" y="6021289"/>
            <a:ext cx="555490" cy="648071"/>
          </a:xfrm>
          <a:prstGeom prst="flowChartMagneticDisk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feld 64"/>
          <p:cNvSpPr txBox="1"/>
          <p:nvPr/>
        </p:nvSpPr>
        <p:spPr>
          <a:xfrm>
            <a:off x="5508046" y="6213310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 smtClean="0">
                <a:solidFill>
                  <a:schemeClr val="bg1"/>
                </a:solidFill>
              </a:rPr>
              <a:t>Done</a:t>
            </a:r>
            <a:endParaRPr lang="de-DE" sz="1200" dirty="0" smtClean="0">
              <a:solidFill>
                <a:schemeClr val="bg1"/>
              </a:solidFill>
            </a:endParaRPr>
          </a:p>
        </p:txBody>
      </p:sp>
      <p:grpSp>
        <p:nvGrpSpPr>
          <p:cNvPr id="66" name="Gruppieren 65"/>
          <p:cNvGrpSpPr/>
          <p:nvPr/>
        </p:nvGrpSpPr>
        <p:grpSpPr>
          <a:xfrm>
            <a:off x="2483710" y="4581128"/>
            <a:ext cx="792088" cy="960107"/>
            <a:chOff x="3550526" y="5789350"/>
            <a:chExt cx="1224171" cy="252000"/>
          </a:xfr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67" name="Gerade Verbindung mit Pfeil 66"/>
            <p:cNvCxnSpPr/>
            <p:nvPr/>
          </p:nvCxnSpPr>
          <p:spPr>
            <a:xfrm>
              <a:off x="3550526" y="6039762"/>
              <a:ext cx="1224171" cy="1588"/>
            </a:xfrm>
            <a:prstGeom prst="straightConnector1">
              <a:avLst/>
            </a:prstGeom>
            <a:ln w="31750">
              <a:solidFill>
                <a:schemeClr val="accent1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mit Pfeil 67"/>
            <p:cNvCxnSpPr/>
            <p:nvPr/>
          </p:nvCxnSpPr>
          <p:spPr>
            <a:xfrm>
              <a:off x="3566242" y="5789350"/>
              <a:ext cx="0" cy="252000"/>
            </a:xfrm>
            <a:prstGeom prst="straightConnector1">
              <a:avLst/>
            </a:prstGeom>
            <a:ln w="3175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itel 69"/>
          <p:cNvSpPr>
            <a:spLocks noGrp="1"/>
          </p:cNvSpPr>
          <p:nvPr>
            <p:ph type="title"/>
          </p:nvPr>
        </p:nvSpPr>
        <p:spPr>
          <a:xfrm>
            <a:off x="1547664" y="440668"/>
            <a:ext cx="7273685" cy="615600"/>
          </a:xfrm>
        </p:spPr>
        <p:txBody>
          <a:bodyPr/>
          <a:lstStyle/>
          <a:p>
            <a:pPr algn="r"/>
            <a:r>
              <a:rPr lang="de-DE" dirty="0" smtClean="0"/>
              <a:t>Prinzip der optimierten Sammelformerstellung mit </a:t>
            </a:r>
            <a:r>
              <a:rPr lang="de-DE" dirty="0" smtClean="0">
                <a:hlinkClick r:id="rId18" action="ppaction://hlinksldjump"/>
              </a:rPr>
              <a:t>„</a:t>
            </a:r>
            <a:r>
              <a:rPr lang="de-DE" dirty="0" err="1" smtClean="0">
                <a:hlinkClick r:id="rId18" action="ppaction://hlinksldjump"/>
              </a:rPr>
              <a:t>GangAssistant</a:t>
            </a:r>
            <a:r>
              <a:rPr lang="de-DE" dirty="0" smtClean="0">
                <a:hlinkClick r:id="rId18" action="ppaction://hlinksldjump"/>
              </a:rPr>
              <a:t>“ </a:t>
            </a:r>
            <a:r>
              <a:rPr lang="de-DE" dirty="0" smtClean="0"/>
              <a:t>(Option von Prepress Manager)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1090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/>
          <p:cNvSpPr/>
          <p:nvPr/>
        </p:nvSpPr>
        <p:spPr bwMode="auto">
          <a:xfrm>
            <a:off x="467544" y="1364771"/>
            <a:ext cx="7992888" cy="384043"/>
          </a:xfrm>
          <a:prstGeom prst="roundRect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 anchorCtr="1"/>
          <a:lstStyle/>
          <a:p>
            <a:pPr algn="ctr" eaLnBrk="0" hangingPunct="0">
              <a:defRPr/>
            </a:pPr>
            <a:r>
              <a:rPr lang="de-DE" sz="1600" b="1" dirty="0" err="1" smtClean="0"/>
              <a:t>Prepress</a:t>
            </a:r>
            <a:r>
              <a:rPr lang="de-DE" sz="1600" b="1" dirty="0" smtClean="0"/>
              <a:t> Manager Smart Automation</a:t>
            </a:r>
            <a:endParaRPr lang="de-DE" sz="1600" b="1" dirty="0"/>
          </a:p>
        </p:txBody>
      </p:sp>
      <p:grpSp>
        <p:nvGrpSpPr>
          <p:cNvPr id="39" name="Gruppieren 38"/>
          <p:cNvGrpSpPr/>
          <p:nvPr/>
        </p:nvGrpSpPr>
        <p:grpSpPr>
          <a:xfrm>
            <a:off x="2483768" y="3508357"/>
            <a:ext cx="5976664" cy="1216788"/>
            <a:chOff x="2483768" y="2451247"/>
            <a:chExt cx="5976664" cy="912591"/>
          </a:xfrm>
        </p:grpSpPr>
        <p:cxnSp>
          <p:nvCxnSpPr>
            <p:cNvPr id="41" name="Gerade Verbindung mit Pfeil 40"/>
            <p:cNvCxnSpPr/>
            <p:nvPr/>
          </p:nvCxnSpPr>
          <p:spPr>
            <a:xfrm>
              <a:off x="2483768" y="3147814"/>
              <a:ext cx="93610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none" w="med" len="med"/>
              <a:tailEnd type="arrow" w="med" len="med"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t="16246"/>
            <a:stretch>
              <a:fillRect/>
            </a:stretch>
          </p:blipFill>
          <p:spPr bwMode="auto">
            <a:xfrm>
              <a:off x="3491880" y="2451247"/>
              <a:ext cx="4968552" cy="91259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7" name="Gruppieren 36"/>
          <p:cNvGrpSpPr/>
          <p:nvPr/>
        </p:nvGrpSpPr>
        <p:grpSpPr>
          <a:xfrm>
            <a:off x="467544" y="1940835"/>
            <a:ext cx="2232248" cy="2784309"/>
            <a:chOff x="467544" y="1275606"/>
            <a:chExt cx="2232248" cy="2088232"/>
          </a:xfrm>
        </p:grpSpPr>
        <p:sp>
          <p:nvSpPr>
            <p:cNvPr id="19" name="Textfeld 18"/>
            <p:cNvSpPr txBox="1"/>
            <p:nvPr/>
          </p:nvSpPr>
          <p:spPr>
            <a:xfrm>
              <a:off x="1475656" y="1707654"/>
              <a:ext cx="864096" cy="21602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36000" rIns="36000" bIns="36000" rtlCol="0" anchor="t" anchorCtr="0">
              <a:noAutofit/>
            </a:bodyPr>
            <a:lstStyle/>
            <a:p>
              <a:pPr marL="6350" lvl="1" indent="-6350">
                <a:spcAft>
                  <a:spcPts val="600"/>
                </a:spcAft>
                <a:defRPr/>
              </a:pPr>
              <a:r>
                <a:rPr lang="de-DE" sz="1000" b="1" dirty="0" err="1" smtClean="0">
                  <a:solidFill>
                    <a:srgbClr val="FF0000"/>
                  </a:solidFill>
                </a:rPr>
                <a:t>Product</a:t>
              </a:r>
              <a:r>
                <a:rPr lang="de-DE" sz="1000" b="1" dirty="0" smtClean="0">
                  <a:solidFill>
                    <a:srgbClr val="FF0000"/>
                  </a:solidFill>
                </a:rPr>
                <a:t> Code</a:t>
              </a:r>
              <a:endParaRPr lang="de-DE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467544" y="2355726"/>
              <a:ext cx="1296144" cy="21602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marL="6350" lvl="1" indent="-6350">
                <a:spcAft>
                  <a:spcPts val="600"/>
                </a:spcAft>
                <a:defRPr/>
              </a:pPr>
              <a:r>
                <a:rPr lang="de-DE" sz="1200" b="1" dirty="0" smtClean="0"/>
                <a:t>Smart Templates</a:t>
              </a:r>
              <a:endParaRPr lang="de-DE" sz="1200" b="1" dirty="0"/>
            </a:p>
          </p:txBody>
        </p:sp>
        <p:cxnSp>
          <p:nvCxnSpPr>
            <p:cNvPr id="26" name="Gerade Verbindung 25"/>
            <p:cNvCxnSpPr/>
            <p:nvPr/>
          </p:nvCxnSpPr>
          <p:spPr>
            <a:xfrm>
              <a:off x="1187624" y="1275606"/>
              <a:ext cx="0" cy="1080120"/>
            </a:xfrm>
            <a:prstGeom prst="line">
              <a:avLst/>
            </a:prstGeom>
            <a:ln w="31750">
              <a:solidFill>
                <a:schemeClr val="accent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uppieren 39"/>
            <p:cNvGrpSpPr/>
            <p:nvPr/>
          </p:nvGrpSpPr>
          <p:grpSpPr>
            <a:xfrm>
              <a:off x="539552" y="2678981"/>
              <a:ext cx="2160240" cy="684857"/>
              <a:chOff x="683568" y="2571750"/>
              <a:chExt cx="2160240" cy="684857"/>
            </a:xfrm>
          </p:grpSpPr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16246"/>
              <a:stretch>
                <a:fillRect/>
              </a:stretch>
            </p:blipFill>
            <p:spPr bwMode="auto">
              <a:xfrm>
                <a:off x="683568" y="2571750"/>
                <a:ext cx="1512168" cy="3248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1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16246"/>
              <a:stretch>
                <a:fillRect/>
              </a:stretch>
            </p:blipFill>
            <p:spPr bwMode="auto">
              <a:xfrm>
                <a:off x="755576" y="2643758"/>
                <a:ext cx="1512168" cy="3248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2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16246"/>
              <a:stretch>
                <a:fillRect/>
              </a:stretch>
            </p:blipFill>
            <p:spPr bwMode="auto">
              <a:xfrm>
                <a:off x="827584" y="2715766"/>
                <a:ext cx="1512168" cy="3248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3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16246"/>
              <a:stretch>
                <a:fillRect/>
              </a:stretch>
            </p:blipFill>
            <p:spPr bwMode="auto">
              <a:xfrm>
                <a:off x="899592" y="2787774"/>
                <a:ext cx="1512168" cy="3248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4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16246"/>
              <a:stretch>
                <a:fillRect/>
              </a:stretch>
            </p:blipFill>
            <p:spPr bwMode="auto">
              <a:xfrm>
                <a:off x="1331640" y="2859782"/>
                <a:ext cx="1512168" cy="324817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5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16246"/>
              <a:stretch>
                <a:fillRect/>
              </a:stretch>
            </p:blipFill>
            <p:spPr bwMode="auto">
              <a:xfrm>
                <a:off x="1043608" y="2931790"/>
                <a:ext cx="1512168" cy="3248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38" name="Rechteck 37"/>
            <p:cNvSpPr/>
            <p:nvPr/>
          </p:nvSpPr>
          <p:spPr>
            <a:xfrm>
              <a:off x="1331640" y="1707654"/>
              <a:ext cx="138109" cy="1982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3491880" y="4821155"/>
            <a:ext cx="5112568" cy="1632181"/>
            <a:chOff x="3491880" y="3435846"/>
            <a:chExt cx="5112568" cy="1224136"/>
          </a:xfrm>
        </p:grpSpPr>
        <p:cxnSp>
          <p:nvCxnSpPr>
            <p:cNvPr id="48" name="Gerade Verbindung 47"/>
            <p:cNvCxnSpPr/>
            <p:nvPr/>
          </p:nvCxnSpPr>
          <p:spPr>
            <a:xfrm flipV="1">
              <a:off x="4067944" y="3435846"/>
              <a:ext cx="0" cy="432048"/>
            </a:xfrm>
            <a:prstGeom prst="line">
              <a:avLst/>
            </a:prstGeom>
            <a:ln w="31750">
              <a:solidFill>
                <a:schemeClr val="accent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/>
          </p:nvCxnSpPr>
          <p:spPr>
            <a:xfrm flipV="1">
              <a:off x="4788024" y="3435846"/>
              <a:ext cx="0" cy="432048"/>
            </a:xfrm>
            <a:prstGeom prst="line">
              <a:avLst/>
            </a:prstGeom>
            <a:ln w="31750">
              <a:solidFill>
                <a:schemeClr val="accent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/>
          </p:nvCxnSpPr>
          <p:spPr>
            <a:xfrm flipV="1">
              <a:off x="6372200" y="3435846"/>
              <a:ext cx="0" cy="432048"/>
            </a:xfrm>
            <a:prstGeom prst="line">
              <a:avLst/>
            </a:prstGeom>
            <a:ln w="31750">
              <a:solidFill>
                <a:schemeClr val="accent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/>
          </p:nvCxnSpPr>
          <p:spPr>
            <a:xfrm flipV="1">
              <a:off x="7164288" y="3435846"/>
              <a:ext cx="0" cy="432048"/>
            </a:xfrm>
            <a:prstGeom prst="line">
              <a:avLst/>
            </a:prstGeom>
            <a:ln w="31750">
              <a:solidFill>
                <a:schemeClr val="accent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/>
          </p:nvCxnSpPr>
          <p:spPr>
            <a:xfrm flipV="1">
              <a:off x="7956376" y="3435846"/>
              <a:ext cx="0" cy="432048"/>
            </a:xfrm>
            <a:prstGeom prst="line">
              <a:avLst/>
            </a:prstGeom>
            <a:ln w="31750">
              <a:solidFill>
                <a:schemeClr val="accent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feld 55"/>
            <p:cNvSpPr txBox="1"/>
            <p:nvPr/>
          </p:nvSpPr>
          <p:spPr>
            <a:xfrm>
              <a:off x="3491880" y="4227934"/>
              <a:ext cx="5112568" cy="43204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marL="6350" lvl="1" indent="-6350">
                <a:spcAft>
                  <a:spcPts val="600"/>
                </a:spcAft>
                <a:defRPr/>
              </a:pPr>
              <a:r>
                <a:rPr lang="de-DE" sz="1200" b="1" dirty="0" smtClean="0"/>
                <a:t>Die passenden Sequenzen werden anhand der </a:t>
              </a:r>
              <a:r>
                <a:rPr lang="de-DE" sz="1200" b="1" dirty="0" smtClean="0">
                  <a:solidFill>
                    <a:srgbClr val="FF0000"/>
                  </a:solidFill>
                </a:rPr>
                <a:t>Parameter</a:t>
              </a:r>
              <a:r>
                <a:rPr lang="de-DE" sz="1200" b="1" dirty="0" smtClean="0"/>
                <a:t> (z.B.  Format A5,  Farbigkeit CMYK) bzw. der Formatgröße vom </a:t>
              </a:r>
              <a:r>
                <a:rPr lang="de-DE" sz="1200" b="1" dirty="0" smtClean="0">
                  <a:solidFill>
                    <a:srgbClr val="00B050"/>
                  </a:solidFill>
                </a:rPr>
                <a:t>PlanungsAssistenten</a:t>
              </a:r>
              <a:r>
                <a:rPr lang="de-DE" sz="1200" b="1" dirty="0" smtClean="0"/>
                <a:t> ausgewählt und den entsprechenden Platzhaltern zugewiesen.</a:t>
              </a:r>
              <a:endParaRPr lang="de-DE" sz="1200" b="1" dirty="0"/>
            </a:p>
          </p:txBody>
        </p:sp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7246" t="55898" r="85507" b="24276"/>
            <a:stretch>
              <a:fillRect/>
            </a:stretch>
          </p:blipFill>
          <p:spPr bwMode="auto">
            <a:xfrm>
              <a:off x="3923928" y="3867894"/>
              <a:ext cx="300000" cy="1800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1740" t="55898" r="71014" b="24276"/>
            <a:stretch>
              <a:fillRect/>
            </a:stretch>
          </p:blipFill>
          <p:spPr bwMode="auto">
            <a:xfrm>
              <a:off x="4644008" y="3867894"/>
              <a:ext cx="300000" cy="1800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53623" t="61186" r="40580" b="24276"/>
            <a:stretch>
              <a:fillRect/>
            </a:stretch>
          </p:blipFill>
          <p:spPr bwMode="auto">
            <a:xfrm>
              <a:off x="6228184" y="3867894"/>
              <a:ext cx="300033" cy="180000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69565" t="55898" r="23189" b="24276"/>
            <a:stretch>
              <a:fillRect/>
            </a:stretch>
          </p:blipFill>
          <p:spPr bwMode="auto">
            <a:xfrm>
              <a:off x="7020272" y="3867894"/>
              <a:ext cx="300000" cy="180000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87440" t="60304" r="8848" b="27003"/>
            <a:stretch>
              <a:fillRect/>
            </a:stretch>
          </p:blipFill>
          <p:spPr bwMode="auto">
            <a:xfrm>
              <a:off x="7812360" y="3867894"/>
              <a:ext cx="288032" cy="216024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3" name="Gruppieren 42"/>
          <p:cNvGrpSpPr/>
          <p:nvPr/>
        </p:nvGrpSpPr>
        <p:grpSpPr>
          <a:xfrm>
            <a:off x="5220072" y="2228867"/>
            <a:ext cx="3240360" cy="1728192"/>
            <a:chOff x="5220072" y="1491630"/>
            <a:chExt cx="3240360" cy="1296144"/>
          </a:xfrm>
        </p:grpSpPr>
        <p:cxnSp>
          <p:nvCxnSpPr>
            <p:cNvPr id="52" name="Gerade Verbindung 51"/>
            <p:cNvCxnSpPr/>
            <p:nvPr/>
          </p:nvCxnSpPr>
          <p:spPr>
            <a:xfrm>
              <a:off x="5436096" y="1923678"/>
              <a:ext cx="0" cy="864096"/>
            </a:xfrm>
            <a:prstGeom prst="line">
              <a:avLst/>
            </a:prstGeom>
            <a:ln w="31750">
              <a:solidFill>
                <a:schemeClr val="accent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38261" t="58541" r="57971" b="28242"/>
            <a:stretch>
              <a:fillRect/>
            </a:stretch>
          </p:blipFill>
          <p:spPr bwMode="auto">
            <a:xfrm>
              <a:off x="5220072" y="1563638"/>
              <a:ext cx="468052" cy="36004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5" name="Textfeld 64"/>
            <p:cNvSpPr txBox="1"/>
            <p:nvPr/>
          </p:nvSpPr>
          <p:spPr>
            <a:xfrm>
              <a:off x="5724128" y="1491630"/>
              <a:ext cx="2736304" cy="57606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marL="6350" lvl="1" indent="-6350">
                <a:spcAft>
                  <a:spcPts val="600"/>
                </a:spcAft>
                <a:defRPr/>
              </a:pPr>
              <a:r>
                <a:rPr lang="de-DE" sz="1200" b="1" dirty="0" smtClean="0"/>
                <a:t>Teilproduktvorlage wird vom </a:t>
              </a:r>
              <a:r>
                <a:rPr lang="de-DE" sz="1200" b="1" dirty="0" err="1" smtClean="0"/>
                <a:t>SignaServer</a:t>
              </a:r>
              <a:r>
                <a:rPr lang="de-DE" sz="1200" b="1" dirty="0" smtClean="0"/>
                <a:t>  ebenfalls über den </a:t>
              </a:r>
              <a:r>
                <a:rPr lang="de-DE" sz="1200" b="1" dirty="0" err="1" smtClean="0"/>
                <a:t>Product</a:t>
              </a:r>
              <a:r>
                <a:rPr lang="de-DE" sz="1200" b="1" dirty="0" smtClean="0"/>
                <a:t> Code in den Job geladen.</a:t>
              </a:r>
              <a:endParaRPr lang="de-DE" sz="1200" b="1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09144"/>
            <a:ext cx="8229600" cy="615600"/>
          </a:xfrm>
        </p:spPr>
        <p:txBody>
          <a:bodyPr/>
          <a:lstStyle/>
          <a:p>
            <a:r>
              <a:rPr lang="de-DE" dirty="0" smtClean="0">
                <a:hlinkClick r:id="rId3" action="ppaction://hlinksldjump"/>
              </a:rPr>
              <a:t>Smart Automation </a:t>
            </a:r>
            <a:r>
              <a:rPr lang="de-DE" dirty="0" smtClean="0"/>
              <a:t>(Option von Prepress Manager)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997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HD_Corporate\Prinect_Szenario\Prinect_2012\HoP_redesign_14_managers_sml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887" y="512676"/>
            <a:ext cx="7812868" cy="58788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516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b="1" smtClean="0">
                <a:solidFill>
                  <a:schemeClr val="accent1"/>
                </a:solidFill>
              </a:rPr>
              <a:t>Prinect Web-to-Print Manager – Die Lösung</a:t>
            </a:r>
            <a:endParaRPr lang="en-US" altLang="de-DE" smtClean="0"/>
          </a:p>
        </p:txBody>
      </p:sp>
      <p:sp>
        <p:nvSpPr>
          <p:cNvPr id="38915" name="Inhaltsplatzhalter 44"/>
          <p:cNvSpPr>
            <a:spLocks noGrp="1"/>
          </p:cNvSpPr>
          <p:nvPr>
            <p:ph idx="1"/>
          </p:nvPr>
        </p:nvSpPr>
        <p:spPr>
          <a:xfrm>
            <a:off x="468313" y="1560552"/>
            <a:ext cx="8229600" cy="74449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de-DE" sz="1800" dirty="0" smtClean="0"/>
              <a:t>Flexible und </a:t>
            </a:r>
            <a:r>
              <a:rPr lang="en-US" altLang="de-DE" sz="1800" dirty="0" err="1" smtClean="0"/>
              <a:t>umfangreiche</a:t>
            </a:r>
            <a:r>
              <a:rPr lang="en-US" altLang="de-DE" sz="1800" dirty="0" smtClean="0"/>
              <a:t> Web-to-Print </a:t>
            </a:r>
            <a:r>
              <a:rPr lang="en-US" altLang="de-DE" sz="1800" dirty="0" err="1" smtClean="0"/>
              <a:t>Lösung</a:t>
            </a:r>
            <a:endParaRPr lang="en-US" altLang="de-DE" sz="1800" dirty="0" smtClean="0"/>
          </a:p>
          <a:p>
            <a:pPr eaLnBrk="1" hangingPunct="1">
              <a:lnSpc>
                <a:spcPct val="100000"/>
              </a:lnSpc>
            </a:pPr>
            <a:r>
              <a:rPr lang="en-US" altLang="de-DE" sz="1800" dirty="0" err="1" smtClean="0"/>
              <a:t>Umfangreiche</a:t>
            </a:r>
            <a:r>
              <a:rPr lang="en-US" altLang="de-DE" sz="1800" dirty="0" smtClean="0"/>
              <a:t> </a:t>
            </a:r>
            <a:r>
              <a:rPr lang="en-US" altLang="de-DE" sz="1800" dirty="0" err="1" smtClean="0"/>
              <a:t>Anwendungen</a:t>
            </a:r>
            <a:r>
              <a:rPr lang="en-US" altLang="de-DE" sz="1800" dirty="0" smtClean="0"/>
              <a:t> </a:t>
            </a:r>
            <a:r>
              <a:rPr lang="en-US" altLang="de-DE" sz="1800" dirty="0" err="1" smtClean="0"/>
              <a:t>für</a:t>
            </a:r>
            <a:r>
              <a:rPr lang="en-US" altLang="de-DE" sz="1800" dirty="0" smtClean="0"/>
              <a:t> </a:t>
            </a:r>
            <a:r>
              <a:rPr lang="en-US" altLang="de-DE" sz="1800" dirty="0" err="1" smtClean="0"/>
              <a:t>verschiedene</a:t>
            </a:r>
            <a:r>
              <a:rPr lang="en-US" altLang="de-DE" sz="1800" dirty="0" smtClean="0"/>
              <a:t> </a:t>
            </a:r>
            <a:r>
              <a:rPr lang="en-US" altLang="de-DE" sz="1800" dirty="0" err="1" smtClean="0"/>
              <a:t>Zielgruppen</a:t>
            </a:r>
            <a:endParaRPr lang="en-US" altLang="de-DE" sz="1800" dirty="0" smtClean="0"/>
          </a:p>
        </p:txBody>
      </p:sp>
      <p:sp>
        <p:nvSpPr>
          <p:cNvPr id="38916" name="Text Box 11"/>
          <p:cNvSpPr txBox="1">
            <a:spLocks noChangeArrowheads="1"/>
          </p:cNvSpPr>
          <p:nvPr/>
        </p:nvSpPr>
        <p:spPr bwMode="auto">
          <a:xfrm>
            <a:off x="971550" y="6084570"/>
            <a:ext cx="1727200" cy="2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de-DE" sz="1400" b="1" baseline="-25000">
                <a:solidFill>
                  <a:srgbClr val="004B8D"/>
                </a:solidFill>
              </a:rPr>
              <a:t>Grundlagen verfügbar</a:t>
            </a:r>
          </a:p>
        </p:txBody>
      </p:sp>
      <p:sp>
        <p:nvSpPr>
          <p:cNvPr id="38917" name="Text Box 11"/>
          <p:cNvSpPr txBox="1">
            <a:spLocks noChangeArrowheads="1"/>
          </p:cNvSpPr>
          <p:nvPr/>
        </p:nvSpPr>
        <p:spPr bwMode="auto">
          <a:xfrm>
            <a:off x="2692400" y="6084570"/>
            <a:ext cx="1728788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de-DE" sz="1400" b="1" baseline="-25000">
                <a:solidFill>
                  <a:srgbClr val="004B8D"/>
                </a:solidFill>
              </a:rPr>
              <a:t>Guter Umfang</a:t>
            </a:r>
          </a:p>
          <a:p>
            <a:pPr algn="ctr" eaLnBrk="1" hangingPunct="1"/>
            <a:endParaRPr lang="en-US" altLang="de-DE" sz="1400" b="1" baseline="-25000">
              <a:solidFill>
                <a:srgbClr val="004B8D"/>
              </a:solidFill>
            </a:endParaRPr>
          </a:p>
        </p:txBody>
      </p:sp>
      <p:sp>
        <p:nvSpPr>
          <p:cNvPr id="38918" name="Text Box 11"/>
          <p:cNvSpPr txBox="1">
            <a:spLocks noChangeArrowheads="1"/>
          </p:cNvSpPr>
          <p:nvPr/>
        </p:nvSpPr>
        <p:spPr bwMode="auto">
          <a:xfrm>
            <a:off x="4438650" y="6084570"/>
            <a:ext cx="1727200" cy="2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de-DE" altLang="de-DE" sz="1400" b="1" baseline="-25000">
                <a:solidFill>
                  <a:srgbClr val="004B8D"/>
                </a:solidFill>
              </a:rPr>
              <a:t>Voll umfänglich verfügbar</a:t>
            </a:r>
            <a:endParaRPr lang="en-US" altLang="de-DE" sz="1400" b="1" baseline="-25000">
              <a:solidFill>
                <a:srgbClr val="004B8D"/>
              </a:solidFill>
            </a:endParaRPr>
          </a:p>
        </p:txBody>
      </p:sp>
      <p:cxnSp>
        <p:nvCxnSpPr>
          <p:cNvPr id="41" name="Gerade Verbindung 40"/>
          <p:cNvCxnSpPr/>
          <p:nvPr/>
        </p:nvCxnSpPr>
        <p:spPr>
          <a:xfrm>
            <a:off x="971550" y="2305050"/>
            <a:ext cx="0" cy="3975736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>
            <a:off x="2698750" y="2305050"/>
            <a:ext cx="0" cy="3975736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4427538" y="2305050"/>
            <a:ext cx="0" cy="3975736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6154738" y="2305050"/>
            <a:ext cx="0" cy="3975736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2"/>
          <p:cNvGrpSpPr>
            <a:grpSpLocks/>
          </p:cNvGrpSpPr>
          <p:nvPr/>
        </p:nvGrpSpPr>
        <p:grpSpPr bwMode="auto">
          <a:xfrm>
            <a:off x="971551" y="2392681"/>
            <a:ext cx="5184775" cy="628650"/>
            <a:chOff x="2484438" y="1993404"/>
            <a:chExt cx="5184576" cy="523875"/>
          </a:xfrm>
        </p:grpSpPr>
        <p:sp>
          <p:nvSpPr>
            <p:cNvPr id="2" name="Rechteck 1"/>
            <p:cNvSpPr/>
            <p:nvPr/>
          </p:nvSpPr>
          <p:spPr>
            <a:xfrm>
              <a:off x="2484438" y="1993404"/>
              <a:ext cx="5182989" cy="52387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34" name="Text Box 31"/>
            <p:cNvSpPr txBox="1">
              <a:spLocks noChangeArrowheads="1"/>
            </p:cNvSpPr>
            <p:nvPr/>
          </p:nvSpPr>
          <p:spPr bwMode="auto">
            <a:xfrm>
              <a:off x="3061172" y="2101452"/>
              <a:ext cx="4607842" cy="256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de-DE" sz="1400" b="1">
                  <a:solidFill>
                    <a:schemeClr val="accent1"/>
                  </a:solidFill>
                </a:rPr>
                <a:t>Shop / E-Commerce: Bestellung und </a:t>
              </a:r>
              <a:r>
                <a:rPr lang="de-DE" altLang="de-DE" sz="1400" b="1">
                  <a:solidFill>
                    <a:schemeClr val="accent1"/>
                  </a:solidFill>
                </a:rPr>
                <a:t>Kauf-Prozess</a:t>
              </a:r>
              <a:endParaRPr lang="en-US" altLang="de-DE" sz="14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uppieren 3"/>
          <p:cNvGrpSpPr>
            <a:grpSpLocks/>
          </p:cNvGrpSpPr>
          <p:nvPr/>
        </p:nvGrpSpPr>
        <p:grpSpPr bwMode="auto">
          <a:xfrm>
            <a:off x="984250" y="3343276"/>
            <a:ext cx="5183188" cy="628650"/>
            <a:chOff x="2497063" y="2785492"/>
            <a:chExt cx="5183187" cy="523875"/>
          </a:xfrm>
        </p:grpSpPr>
        <p:sp>
          <p:nvSpPr>
            <p:cNvPr id="23" name="Rechteck 22"/>
            <p:cNvSpPr/>
            <p:nvPr/>
          </p:nvSpPr>
          <p:spPr>
            <a:xfrm>
              <a:off x="2497063" y="2785492"/>
              <a:ext cx="5183187" cy="52387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32" name="Text Box 32"/>
            <p:cNvSpPr txBox="1">
              <a:spLocks noChangeArrowheads="1"/>
            </p:cNvSpPr>
            <p:nvPr/>
          </p:nvSpPr>
          <p:spPr bwMode="auto">
            <a:xfrm>
              <a:off x="4729606" y="2909763"/>
              <a:ext cx="2939408" cy="256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de-DE" sz="1400" b="1">
                  <a:solidFill>
                    <a:srgbClr val="484C50"/>
                  </a:solidFill>
                </a:rPr>
                <a:t>Print Buyer Editiermöglichkeiten</a:t>
              </a:r>
            </a:p>
          </p:txBody>
        </p:sp>
      </p:grpSp>
      <p:grpSp>
        <p:nvGrpSpPr>
          <p:cNvPr id="5" name="Gruppieren 4"/>
          <p:cNvGrpSpPr>
            <a:grpSpLocks/>
          </p:cNvGrpSpPr>
          <p:nvPr/>
        </p:nvGrpSpPr>
        <p:grpSpPr bwMode="auto">
          <a:xfrm>
            <a:off x="971551" y="4337686"/>
            <a:ext cx="5184775" cy="628650"/>
            <a:chOff x="2484438" y="3614170"/>
            <a:chExt cx="5184576" cy="523875"/>
          </a:xfrm>
        </p:grpSpPr>
        <p:sp>
          <p:nvSpPr>
            <p:cNvPr id="24" name="Rechteck 23"/>
            <p:cNvSpPr/>
            <p:nvPr/>
          </p:nvSpPr>
          <p:spPr>
            <a:xfrm>
              <a:off x="2484438" y="3614170"/>
              <a:ext cx="5182989" cy="52387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30" name="Text Box 33"/>
            <p:cNvSpPr txBox="1">
              <a:spLocks noChangeArrowheads="1"/>
            </p:cNvSpPr>
            <p:nvPr/>
          </p:nvSpPr>
          <p:spPr bwMode="auto">
            <a:xfrm>
              <a:off x="4873622" y="3701851"/>
              <a:ext cx="2795392" cy="256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de-DE" sz="1400" b="1">
                  <a:solidFill>
                    <a:schemeClr val="accent1"/>
                  </a:solidFill>
                </a:rPr>
                <a:t>Variables Datenmanagement</a:t>
              </a:r>
            </a:p>
          </p:txBody>
        </p:sp>
      </p:grpSp>
      <p:grpSp>
        <p:nvGrpSpPr>
          <p:cNvPr id="6" name="Gruppieren 5"/>
          <p:cNvGrpSpPr>
            <a:grpSpLocks/>
          </p:cNvGrpSpPr>
          <p:nvPr/>
        </p:nvGrpSpPr>
        <p:grpSpPr bwMode="auto">
          <a:xfrm>
            <a:off x="971550" y="5372101"/>
            <a:ext cx="5183188" cy="628650"/>
            <a:chOff x="2484438" y="4477543"/>
            <a:chExt cx="5183187" cy="523875"/>
          </a:xfrm>
        </p:grpSpPr>
        <p:sp>
          <p:nvSpPr>
            <p:cNvPr id="25" name="Rechteck 24"/>
            <p:cNvSpPr/>
            <p:nvPr/>
          </p:nvSpPr>
          <p:spPr>
            <a:xfrm>
              <a:off x="2484438" y="4477543"/>
              <a:ext cx="5183187" cy="52387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28" name="Text Box 34"/>
            <p:cNvSpPr txBox="1">
              <a:spLocks noChangeArrowheads="1"/>
            </p:cNvSpPr>
            <p:nvPr/>
          </p:nvSpPr>
          <p:spPr bwMode="auto">
            <a:xfrm>
              <a:off x="4159485" y="4585591"/>
              <a:ext cx="3437521" cy="256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de-DE" sz="1400" b="1">
                  <a:solidFill>
                    <a:srgbClr val="484C50"/>
                  </a:solidFill>
                </a:rPr>
                <a:t>Erweiterbar für individuelle Ansprüche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2195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erade Verbindung mit Pfeil 37"/>
          <p:cNvCxnSpPr/>
          <p:nvPr/>
        </p:nvCxnSpPr>
        <p:spPr>
          <a:xfrm>
            <a:off x="6265199" y="3789040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 flipV="1">
            <a:off x="6536111" y="3861048"/>
            <a:ext cx="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2607889" y="3789040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V="1">
            <a:off x="2878801" y="3861048"/>
            <a:ext cx="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C:\Users\alandtpa.CEU\Desktop\IPUD_PAT\Shop_Icon_Gusta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4872" y="980728"/>
            <a:ext cx="1354409" cy="1142256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59" name="Picture 3" descr="C:\Users\alandtpa.CEU\Desktop\IPUD_PAT\Shop_Icon_H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2480" y="980728"/>
            <a:ext cx="1354409" cy="1142256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0" name="Picture 4" descr="C:\Users\alandtpa.CEU\Desktop\IPUD_PAT\Shop_Icon_Cli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963" y="980728"/>
            <a:ext cx="1354409" cy="1142256"/>
          </a:xfrm>
          <a:prstGeom prst="rect">
            <a:avLst/>
          </a:prstGeom>
          <a:noFill/>
          <a:ln w="19050">
            <a:solidFill>
              <a:srgbClr val="FA12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1" name="Picture 5" descr="C:\Users\alandtpa.CEU\Desktop\IPUD_PAT\Cockpit_Windo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2912" y="4365101"/>
            <a:ext cx="3047420" cy="23591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2" name="Picture 6" descr="C:\Users\alandtpa.CEU\Desktop\IPUD_PAT\PBM_Windo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5602" y="4369282"/>
            <a:ext cx="3047420" cy="23591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5" name="Gerade Verbindung mit Pfeil 34"/>
          <p:cNvCxnSpPr>
            <a:stCxn id="19460" idx="2"/>
          </p:cNvCxnSpPr>
          <p:nvPr/>
        </p:nvCxnSpPr>
        <p:spPr>
          <a:xfrm>
            <a:off x="1524166" y="2122984"/>
            <a:ext cx="812811" cy="873968"/>
          </a:xfrm>
          <a:prstGeom prst="straightConnector1">
            <a:avLst/>
          </a:prstGeom>
          <a:ln w="28575">
            <a:solidFill>
              <a:srgbClr val="FA12C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19459" idx="2"/>
          </p:cNvCxnSpPr>
          <p:nvPr/>
        </p:nvCxnSpPr>
        <p:spPr>
          <a:xfrm flipH="1">
            <a:off x="6874751" y="2122984"/>
            <a:ext cx="744932" cy="88384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19458" idx="2"/>
          </p:cNvCxnSpPr>
          <p:nvPr/>
        </p:nvCxnSpPr>
        <p:spPr>
          <a:xfrm flipH="1">
            <a:off x="4572000" y="2122984"/>
            <a:ext cx="75" cy="87396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/>
          <p:nvPr/>
        </p:nvSpPr>
        <p:spPr>
          <a:xfrm>
            <a:off x="1185602" y="3068960"/>
            <a:ext cx="6772797" cy="7920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070" fontAlgn="auto">
              <a:spcBef>
                <a:spcPts val="0"/>
              </a:spcBef>
              <a:spcAft>
                <a:spcPts val="0"/>
              </a:spcAft>
            </a:pPr>
            <a:endParaRPr lang="de-DE" sz="2100">
              <a:solidFill>
                <a:prstClr val="white"/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1185602" y="3284984"/>
            <a:ext cx="67727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61070" fontAlgn="auto">
              <a:spcBef>
                <a:spcPts val="0"/>
              </a:spcBef>
              <a:spcAft>
                <a:spcPts val="0"/>
              </a:spcAft>
            </a:pPr>
            <a:r>
              <a:rPr lang="de-DE" sz="2100" dirty="0" smtClean="0">
                <a:solidFill>
                  <a:srgbClr val="005595"/>
                </a:solidFill>
                <a:latin typeface="HeidelbergGothicMl" pitchFamily="50" charset="0"/>
              </a:rPr>
              <a:t>Integration System &amp; W2P Connector</a:t>
            </a:r>
            <a:endParaRPr lang="de-DE" sz="2100" dirty="0">
              <a:solidFill>
                <a:srgbClr val="005595"/>
              </a:solidFill>
              <a:latin typeface="HeidelbergGothicMl" pitchFamily="50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4301088" y="1412779"/>
            <a:ext cx="433242" cy="383997"/>
            <a:chOff x="1003726" y="2329407"/>
            <a:chExt cx="2553370" cy="2128622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14" name="Picture 9" descr="C:\Users\alandtpa.CEU\Desktop\IPUD_PAT\PDF_Icon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03726" y="2451429"/>
              <a:ext cx="1689100" cy="20066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8" descr="C:\Users\alandtpa.CEU\Desktop\IPUD_PAT\XML_Icon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976978">
              <a:off x="1867996" y="2329407"/>
              <a:ext cx="1689100" cy="200660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" name="Gruppieren 11"/>
          <p:cNvGrpSpPr/>
          <p:nvPr/>
        </p:nvGrpSpPr>
        <p:grpSpPr>
          <a:xfrm>
            <a:off x="1253329" y="1412779"/>
            <a:ext cx="433242" cy="383997"/>
            <a:chOff x="1003726" y="2329407"/>
            <a:chExt cx="2553370" cy="2128622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19465" name="Picture 9" descr="C:\Users\alandtpa.CEU\Desktop\IPUD_PAT\PDF_Icon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03726" y="2451429"/>
              <a:ext cx="1689100" cy="20066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464" name="Picture 8" descr="C:\Users\alandtpa.CEU\Desktop\IPUD_PAT\XML_Icon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976978">
              <a:off x="1867996" y="2329407"/>
              <a:ext cx="1689100" cy="200660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6" name="Rechteck 55"/>
          <p:cNvSpPr/>
          <p:nvPr/>
        </p:nvSpPr>
        <p:spPr>
          <a:xfrm>
            <a:off x="2066065" y="5013176"/>
            <a:ext cx="2099567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6107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prstClr val="black"/>
                </a:solidFill>
              </a:rPr>
              <a:t>W2P Click    J1000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5384737" y="5013176"/>
            <a:ext cx="2302751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6107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prstClr val="black"/>
                </a:solidFill>
              </a:rPr>
              <a:t>J1000   Click   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5384737" y="5229200"/>
            <a:ext cx="2302751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6107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prstClr val="black"/>
                </a:solidFill>
              </a:rPr>
              <a:t>J2000   Gustav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2066065" y="5229200"/>
            <a:ext cx="2099567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6107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prstClr val="black"/>
                </a:solidFill>
              </a:rPr>
              <a:t>Gustav         J2000</a:t>
            </a:r>
            <a:endParaRPr lang="de-DE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7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4576E-7 -4.44444E-6 C 2.64576E-7 0.00255 -0.00409 0.06158 0.0044 0.07361 C 0.00522 0.07824 0.00653 0.08148 0.00979 0.0831 C 0.01045 0.08403 0.01175 0.08542 0.01224 0.08658 C 0.01257 0.08727 0.0129 0.08912 0.0129 0.08912 L 0.14306 0.27361 " pathEditMode="relative" ptsTypes="ffffAA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5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16327E-7 -1.28585E-6 L -0.00147 0.27613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" presetClass="exit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8" grpId="0" animBg="1"/>
      <p:bldP spid="60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uppieren 76"/>
          <p:cNvGrpSpPr/>
          <p:nvPr/>
        </p:nvGrpSpPr>
        <p:grpSpPr>
          <a:xfrm>
            <a:off x="5148080" y="2216065"/>
            <a:ext cx="1944270" cy="401224"/>
            <a:chOff x="5148080" y="1662050"/>
            <a:chExt cx="1944270" cy="300918"/>
          </a:xfrm>
        </p:grpSpPr>
        <p:cxnSp>
          <p:nvCxnSpPr>
            <p:cNvPr id="117" name="Gerade Verbindung mit Pfeil 116"/>
            <p:cNvCxnSpPr/>
            <p:nvPr/>
          </p:nvCxnSpPr>
          <p:spPr>
            <a:xfrm flipH="1">
              <a:off x="5148080" y="1662050"/>
              <a:ext cx="1944270" cy="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arrow" w="med" len="med"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4" name="Textfeld 32"/>
            <p:cNvSpPr txBox="1">
              <a:spLocks noChangeArrowheads="1"/>
            </p:cNvSpPr>
            <p:nvPr/>
          </p:nvSpPr>
          <p:spPr bwMode="auto">
            <a:xfrm>
              <a:off x="5364110" y="1766761"/>
              <a:ext cx="1440200" cy="196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 anchorCtr="1">
              <a:spAutoFit/>
            </a:bodyPr>
            <a:lstStyle/>
            <a:p>
              <a:pPr algn="ctr">
                <a:defRPr/>
              </a:pPr>
              <a:r>
                <a:rPr lang="de-DE" sz="1100" b="1" dirty="0" smtClean="0">
                  <a:latin typeface="HeidelbergGothicMl" pitchFamily="50" charset="0"/>
                </a:rPr>
                <a:t>MIS Nummer</a:t>
              </a:r>
              <a:endParaRPr lang="de-DE" sz="1100" b="1" dirty="0">
                <a:latin typeface="HeidelbergGothicMl" pitchFamily="50" charset="0"/>
              </a:endParaRPr>
            </a:p>
          </p:txBody>
        </p:sp>
      </p:grpSp>
      <p:grpSp>
        <p:nvGrpSpPr>
          <p:cNvPr id="75" name="Gruppieren 74"/>
          <p:cNvGrpSpPr/>
          <p:nvPr/>
        </p:nvGrpSpPr>
        <p:grpSpPr>
          <a:xfrm>
            <a:off x="1907630" y="2216065"/>
            <a:ext cx="1656230" cy="401224"/>
            <a:chOff x="1907630" y="1662050"/>
            <a:chExt cx="1656230" cy="300918"/>
          </a:xfrm>
        </p:grpSpPr>
        <p:cxnSp>
          <p:nvCxnSpPr>
            <p:cNvPr id="70" name="Gerade Verbindung mit Pfeil 69"/>
            <p:cNvCxnSpPr/>
            <p:nvPr/>
          </p:nvCxnSpPr>
          <p:spPr>
            <a:xfrm flipH="1">
              <a:off x="1907630" y="1662050"/>
              <a:ext cx="1656230" cy="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arrow" w="med" len="med"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3" name="Textfeld 32"/>
            <p:cNvSpPr txBox="1">
              <a:spLocks noChangeArrowheads="1"/>
            </p:cNvSpPr>
            <p:nvPr/>
          </p:nvSpPr>
          <p:spPr bwMode="auto">
            <a:xfrm>
              <a:off x="1907630" y="1766761"/>
              <a:ext cx="1440200" cy="196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 anchorCtr="1">
              <a:spAutoFit/>
            </a:bodyPr>
            <a:lstStyle/>
            <a:p>
              <a:pPr algn="ctr">
                <a:defRPr/>
              </a:pPr>
              <a:r>
                <a:rPr lang="de-DE" sz="1100" b="1" dirty="0" smtClean="0">
                  <a:latin typeface="HeidelbergGothicMl" pitchFamily="50" charset="0"/>
                </a:rPr>
                <a:t>Feedback</a:t>
              </a:r>
              <a:endParaRPr lang="de-DE" sz="1100" b="1" dirty="0">
                <a:latin typeface="HeidelbergGothicMl" pitchFamily="50" charset="0"/>
              </a:endParaRPr>
            </a:p>
          </p:txBody>
        </p:sp>
      </p:grpSp>
      <p:grpSp>
        <p:nvGrpSpPr>
          <p:cNvPr id="74" name="Gruppieren 73"/>
          <p:cNvGrpSpPr/>
          <p:nvPr/>
        </p:nvGrpSpPr>
        <p:grpSpPr>
          <a:xfrm>
            <a:off x="1835620" y="1683590"/>
            <a:ext cx="1512210" cy="340452"/>
            <a:chOff x="1835620" y="1262691"/>
            <a:chExt cx="1512210" cy="255339"/>
          </a:xfrm>
        </p:grpSpPr>
        <p:sp>
          <p:nvSpPr>
            <p:cNvPr id="100" name="Textfeld 32"/>
            <p:cNvSpPr txBox="1">
              <a:spLocks noChangeArrowheads="1"/>
            </p:cNvSpPr>
            <p:nvPr/>
          </p:nvSpPr>
          <p:spPr bwMode="auto">
            <a:xfrm>
              <a:off x="1835620" y="1262691"/>
              <a:ext cx="1440200" cy="196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 anchorCtr="1">
              <a:spAutoFit/>
            </a:bodyPr>
            <a:lstStyle/>
            <a:p>
              <a:pPr algn="ctr">
                <a:defRPr/>
              </a:pPr>
              <a:r>
                <a:rPr lang="de-DE" sz="1100" b="1" dirty="0" smtClean="0">
                  <a:latin typeface="HeidelbergGothicMl" pitchFamily="50" charset="0"/>
                </a:rPr>
                <a:t>PDF und XML</a:t>
              </a:r>
              <a:endParaRPr lang="de-DE" sz="1100" b="1" dirty="0">
                <a:latin typeface="HeidelbergGothicMl" pitchFamily="50" charset="0"/>
              </a:endParaRPr>
            </a:p>
          </p:txBody>
        </p:sp>
        <p:cxnSp>
          <p:nvCxnSpPr>
            <p:cNvPr id="113" name="Gerade Verbindung mit Pfeil 112"/>
            <p:cNvCxnSpPr/>
            <p:nvPr/>
          </p:nvCxnSpPr>
          <p:spPr bwMode="auto">
            <a:xfrm>
              <a:off x="1835620" y="1518030"/>
              <a:ext cx="1512210" cy="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81" name="Gerade Verbindung mit Pfeil 80"/>
          <p:cNvCxnSpPr/>
          <p:nvPr/>
        </p:nvCxnSpPr>
        <p:spPr bwMode="auto">
          <a:xfrm>
            <a:off x="5004060" y="4197107"/>
            <a:ext cx="864120" cy="0"/>
          </a:xfrm>
          <a:prstGeom prst="straightConnector1">
            <a:avLst/>
          </a:prstGeom>
          <a:ln>
            <a:solidFill>
              <a:schemeClr val="accent2"/>
            </a:solidFill>
            <a:headEnd type="none" w="med" len="med"/>
            <a:tailEnd type="arrow" w="med" len="me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0" name="Rechteck 59"/>
          <p:cNvSpPr/>
          <p:nvPr/>
        </p:nvSpPr>
        <p:spPr bwMode="auto">
          <a:xfrm>
            <a:off x="3419840" y="1316707"/>
            <a:ext cx="1656230" cy="48966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36000" bIns="45715" anchor="ctr"/>
          <a:lstStyle/>
          <a:p>
            <a:pPr algn="ctr" defTabSz="1031502">
              <a:tabLst>
                <a:tab pos="1701800" algn="r"/>
                <a:tab pos="1795463" algn="r"/>
              </a:tabLst>
              <a:defRPr/>
            </a:pPr>
            <a:endParaRPr lang="de-DE" sz="1200" b="1" dirty="0">
              <a:solidFill>
                <a:srgbClr val="FF0000"/>
              </a:solidFill>
              <a:latin typeface="HeidelbergGothicMl" pitchFamily="50" charset="0"/>
            </a:endParaRPr>
          </a:p>
        </p:txBody>
      </p:sp>
      <p:cxnSp>
        <p:nvCxnSpPr>
          <p:cNvPr id="108" name="Gerade Verbindung mit Pfeil 107"/>
          <p:cNvCxnSpPr/>
          <p:nvPr/>
        </p:nvCxnSpPr>
        <p:spPr>
          <a:xfrm rot="10800000">
            <a:off x="-6589550" y="6089891"/>
            <a:ext cx="0" cy="768108"/>
          </a:xfrm>
          <a:prstGeom prst="straightConnector1">
            <a:avLst/>
          </a:prstGeom>
          <a:ln>
            <a:solidFill>
              <a:schemeClr val="accent1"/>
            </a:solidFill>
            <a:headEnd type="arrow" w="med" len="med"/>
            <a:tailEnd type="none" w="med" len="me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-6301510" y="6473946"/>
            <a:ext cx="0" cy="768108"/>
          </a:xfrm>
          <a:prstGeom prst="straightConnector1">
            <a:avLst/>
          </a:prstGeom>
          <a:ln>
            <a:solidFill>
              <a:schemeClr val="accent1"/>
            </a:solidFill>
            <a:headEnd type="arrow" w="med" len="med"/>
            <a:tailEnd type="none" w="med" len="me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90" name="Gruppieren 89"/>
          <p:cNvGrpSpPr/>
          <p:nvPr/>
        </p:nvGrpSpPr>
        <p:grpSpPr>
          <a:xfrm>
            <a:off x="5076070" y="4869200"/>
            <a:ext cx="1008140" cy="580315"/>
            <a:chOff x="5076070" y="3651900"/>
            <a:chExt cx="1008140" cy="435236"/>
          </a:xfrm>
        </p:grpSpPr>
        <p:cxnSp>
          <p:nvCxnSpPr>
            <p:cNvPr id="85" name="Gerade Verbindung mit Pfeil 84"/>
            <p:cNvCxnSpPr/>
            <p:nvPr/>
          </p:nvCxnSpPr>
          <p:spPr>
            <a:xfrm flipV="1">
              <a:off x="5076070" y="3867930"/>
              <a:ext cx="1008140" cy="3176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arrow" w="med" len="med"/>
              <a:tailEnd type="none" w="med" len="med"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Gerade Verbindung mit Pfeil 88"/>
            <p:cNvCxnSpPr/>
            <p:nvPr/>
          </p:nvCxnSpPr>
          <p:spPr>
            <a:xfrm flipV="1">
              <a:off x="5076070" y="4083960"/>
              <a:ext cx="1008140" cy="3176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arrow" w="med" len="med"/>
              <a:tailEnd type="none" w="med" len="med"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Gerade Verbindung mit Pfeil 97"/>
            <p:cNvCxnSpPr/>
            <p:nvPr/>
          </p:nvCxnSpPr>
          <p:spPr>
            <a:xfrm flipV="1">
              <a:off x="5076070" y="3651900"/>
              <a:ext cx="1008140" cy="3176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arrow" w="med" len="med"/>
              <a:tailEnd type="none" w="med" len="med"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" name="Rechteck 6"/>
          <p:cNvSpPr/>
          <p:nvPr/>
        </p:nvSpPr>
        <p:spPr bwMode="auto">
          <a:xfrm>
            <a:off x="-9037890" y="2852921"/>
            <a:ext cx="2880400" cy="172824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36000" bIns="45715" anchor="ctr"/>
          <a:lstStyle/>
          <a:p>
            <a:pPr algn="ctr" defTabSz="1031502">
              <a:tabLst>
                <a:tab pos="1701800" algn="r"/>
                <a:tab pos="1795463" algn="r"/>
              </a:tabLst>
              <a:defRPr/>
            </a:pPr>
            <a:r>
              <a:rPr lang="de-DE" sz="1200" b="1" dirty="0">
                <a:solidFill>
                  <a:schemeClr val="tx1"/>
                </a:solidFill>
                <a:latin typeface="HeidelbergGothicMl" pitchFamily="50" charset="0"/>
              </a:rPr>
              <a:t>Prinect Integration Manager </a:t>
            </a:r>
          </a:p>
          <a:p>
            <a:pPr algn="ctr" defTabSz="1031502">
              <a:tabLst>
                <a:tab pos="1701800" algn="r"/>
                <a:tab pos="1795463" algn="r"/>
              </a:tabLst>
              <a:defRPr/>
            </a:pPr>
            <a:r>
              <a:rPr lang="de-DE" sz="1200" b="1" dirty="0">
                <a:solidFill>
                  <a:schemeClr val="tx1"/>
                </a:solidFill>
                <a:latin typeface="HeidelbergGothicMl" pitchFamily="50" charset="0"/>
              </a:rPr>
              <a:t>Mit</a:t>
            </a:r>
          </a:p>
          <a:p>
            <a:pPr algn="ctr" defTabSz="1031502">
              <a:tabLst>
                <a:tab pos="1701800" algn="r"/>
                <a:tab pos="1795463" algn="r"/>
              </a:tabLst>
              <a:defRPr/>
            </a:pPr>
            <a:endParaRPr lang="de-DE" sz="1200" b="1" dirty="0">
              <a:solidFill>
                <a:schemeClr val="tx1"/>
              </a:solidFill>
              <a:latin typeface="HeidelbergGothicMl" pitchFamily="50" charset="0"/>
            </a:endParaRPr>
          </a:p>
          <a:p>
            <a:pPr algn="ctr" defTabSz="1031502">
              <a:tabLst>
                <a:tab pos="1701800" algn="r"/>
                <a:tab pos="1795463" algn="r"/>
              </a:tabLst>
              <a:defRPr/>
            </a:pPr>
            <a:r>
              <a:rPr lang="de-DE" sz="1200" b="1" dirty="0" smtClean="0">
                <a:solidFill>
                  <a:schemeClr val="tx1"/>
                </a:solidFill>
                <a:latin typeface="HeidelbergGothicMl" pitchFamily="50" charset="0"/>
              </a:rPr>
              <a:t>Web-</a:t>
            </a:r>
            <a:r>
              <a:rPr lang="de-DE" sz="1200" b="1" dirty="0" err="1" smtClean="0">
                <a:solidFill>
                  <a:schemeClr val="tx1"/>
                </a:solidFill>
                <a:latin typeface="HeidelbergGothicMl" pitchFamily="50" charset="0"/>
              </a:rPr>
              <a:t>to</a:t>
            </a:r>
            <a:r>
              <a:rPr lang="de-DE" sz="1200" b="1" dirty="0" smtClean="0">
                <a:solidFill>
                  <a:schemeClr val="tx1"/>
                </a:solidFill>
                <a:latin typeface="HeidelbergGothicMl" pitchFamily="50" charset="0"/>
              </a:rPr>
              <a:t>-Print-Connector</a:t>
            </a:r>
            <a:endParaRPr lang="de-DE" sz="1200" b="1" dirty="0">
              <a:solidFill>
                <a:schemeClr val="tx1"/>
              </a:solidFill>
              <a:latin typeface="HeidelbergGothicMl" pitchFamily="50" charset="0"/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rot="10800000" flipH="1">
            <a:off x="1043510" y="3236974"/>
            <a:ext cx="0" cy="1549477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 w="med" len="me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rot="5400000" flipH="1" flipV="1">
            <a:off x="-2629000" y="0"/>
            <a:ext cx="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 bwMode="auto">
          <a:xfrm rot="5400000">
            <a:off x="131439" y="3525068"/>
            <a:ext cx="2110317" cy="1866"/>
          </a:xfrm>
          <a:prstGeom prst="straightConnector1">
            <a:avLst/>
          </a:prstGeom>
          <a:ln>
            <a:solidFill>
              <a:schemeClr val="accent2"/>
            </a:solidFill>
            <a:headEnd type="none" w="med" len="med"/>
            <a:tailEnd type="arrow" w="med" len="me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482" name="Picture 2" descr="C:\Users\alandtpa.CEU\Pictures\Screenpresso\2013-06-17_10h45_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430" y="1400594"/>
            <a:ext cx="1368000" cy="1740367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3" name="Gruppieren 42"/>
          <p:cNvGrpSpPr/>
          <p:nvPr/>
        </p:nvGrpSpPr>
        <p:grpSpPr>
          <a:xfrm>
            <a:off x="827480" y="1497630"/>
            <a:ext cx="648090" cy="683197"/>
            <a:chOff x="2368337" y="1098301"/>
            <a:chExt cx="948570" cy="749968"/>
          </a:xfrm>
        </p:grpSpPr>
        <p:pic>
          <p:nvPicPr>
            <p:cNvPr id="20484" name="Picture 4" descr="C:\Users\alandtpa.CEU\Desktop\XML_W2P_Ico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481942">
              <a:off x="2368337" y="1128269"/>
              <a:ext cx="548315" cy="72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47" name="Gruppieren 46"/>
            <p:cNvGrpSpPr/>
            <p:nvPr/>
          </p:nvGrpSpPr>
          <p:grpSpPr>
            <a:xfrm rot="496120">
              <a:off x="2796097" y="1098301"/>
              <a:ext cx="520810" cy="684000"/>
              <a:chOff x="3707904" y="699542"/>
              <a:chExt cx="520810" cy="684000"/>
            </a:xfrm>
          </p:grpSpPr>
          <p:pic>
            <p:nvPicPr>
              <p:cNvPr id="20485" name="Picture 5" descr="C:\Users\alandtpa.CEU\Pictures\Screenpresso\2013-06-17_11h13_36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744000" y="699542"/>
                <a:ext cx="484714" cy="6840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4" name="Picture 5" descr="C:\Users\alandtpa.CEU\Pictures\Screenpresso\2013-06-17_11h13_36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20000">
                <a:off x="3726000" y="699542"/>
                <a:ext cx="484714" cy="6840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  <a:effectLst/>
            </p:spPr>
          </p:pic>
          <p:pic>
            <p:nvPicPr>
              <p:cNvPr id="46" name="Picture 5" descr="C:\Users\alandtpa.CEU\Pictures\Screenpresso\2013-06-17_11h13_36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707904" y="699542"/>
                <a:ext cx="484714" cy="6840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  <a:effectLst/>
            </p:spPr>
          </p:pic>
        </p:grpSp>
      </p:grpSp>
      <p:grpSp>
        <p:nvGrpSpPr>
          <p:cNvPr id="91" name="Gruppieren 90"/>
          <p:cNvGrpSpPr/>
          <p:nvPr/>
        </p:nvGrpSpPr>
        <p:grpSpPr>
          <a:xfrm>
            <a:off x="179988" y="4485148"/>
            <a:ext cx="1871662" cy="1780652"/>
            <a:chOff x="179988" y="3363860"/>
            <a:chExt cx="1871662" cy="1335489"/>
          </a:xfrm>
        </p:grpSpPr>
        <p:sp>
          <p:nvSpPr>
            <p:cNvPr id="13" name="Textfeld 120"/>
            <p:cNvSpPr txBox="1">
              <a:spLocks noChangeArrowheads="1"/>
            </p:cNvSpPr>
            <p:nvPr/>
          </p:nvSpPr>
          <p:spPr bwMode="auto">
            <a:xfrm>
              <a:off x="179988" y="4503141"/>
              <a:ext cx="1871662" cy="1962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>
                <a:defRPr/>
              </a:pPr>
              <a:r>
                <a:rPr lang="de-DE" sz="1050" b="1" dirty="0" err="1" smtClean="0">
                  <a:latin typeface="HeidelbergGothicMl" pitchFamily="50" charset="0"/>
                </a:rPr>
                <a:t>Preflight</a:t>
              </a:r>
              <a:r>
                <a:rPr lang="de-DE" sz="1050" b="1" dirty="0" smtClean="0">
                  <a:latin typeface="HeidelbergGothicMl" pitchFamily="50" charset="0"/>
                </a:rPr>
                <a:t> &amp; </a:t>
              </a:r>
              <a:r>
                <a:rPr lang="de-DE" sz="1100" b="1" dirty="0" err="1" smtClean="0">
                  <a:latin typeface="HeidelbergGothicMl" pitchFamily="50" charset="0"/>
                </a:rPr>
                <a:t>Softproof</a:t>
              </a:r>
              <a:endParaRPr lang="de-DE" sz="1100" b="1" dirty="0">
                <a:latin typeface="HeidelbergGothicMl" pitchFamily="50" charset="0"/>
              </a:endParaRPr>
            </a:p>
          </p:txBody>
        </p:sp>
        <p:grpSp>
          <p:nvGrpSpPr>
            <p:cNvPr id="55" name="Gruppieren 54"/>
            <p:cNvGrpSpPr/>
            <p:nvPr/>
          </p:nvGrpSpPr>
          <p:grpSpPr>
            <a:xfrm>
              <a:off x="467430" y="3363860"/>
              <a:ext cx="1584219" cy="959615"/>
              <a:chOff x="395420" y="3452931"/>
              <a:chExt cx="1792167" cy="1085576"/>
            </a:xfrm>
          </p:grpSpPr>
          <p:pic>
            <p:nvPicPr>
              <p:cNvPr id="20487" name="Picture 7" descr="C:\Users\alandtpa.CEU\Desktop\PreflightReport_W2P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973920">
                <a:off x="1395477" y="3452931"/>
                <a:ext cx="792110" cy="1085576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486" name="Picture 6" descr="C:\Users\alandtpa.CEU\Desktop\Softproof_W2P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95420" y="3579890"/>
                <a:ext cx="1368000" cy="91902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62" name="Gruppieren 61"/>
          <p:cNvGrpSpPr/>
          <p:nvPr/>
        </p:nvGrpSpPr>
        <p:grpSpPr>
          <a:xfrm>
            <a:off x="1043511" y="5321765"/>
            <a:ext cx="873757" cy="603583"/>
            <a:chOff x="899490" y="4329747"/>
            <a:chExt cx="873757" cy="4526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1" name="Ellipse 60"/>
            <p:cNvSpPr/>
            <p:nvPr/>
          </p:nvSpPr>
          <p:spPr>
            <a:xfrm>
              <a:off x="1008000" y="4356000"/>
              <a:ext cx="288040" cy="288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9458" name="Picture 2" descr="C:\Users\alandtpa.CEU\Desktop\Approval_Icon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99490" y="4329747"/>
              <a:ext cx="873757" cy="452687"/>
            </a:xfrm>
            <a:prstGeom prst="rect">
              <a:avLst/>
            </a:prstGeom>
            <a:noFill/>
          </p:spPr>
        </p:pic>
      </p:grpSp>
      <p:cxnSp>
        <p:nvCxnSpPr>
          <p:cNvPr id="82" name="Gerade Verbindung 81"/>
          <p:cNvCxnSpPr/>
          <p:nvPr/>
        </p:nvCxnSpPr>
        <p:spPr>
          <a:xfrm rot="5400000" flipH="1" flipV="1">
            <a:off x="6733282" y="1505633"/>
            <a:ext cx="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feld 32"/>
          <p:cNvSpPr txBox="1">
            <a:spLocks noChangeArrowheads="1"/>
          </p:cNvSpPr>
          <p:nvPr/>
        </p:nvSpPr>
        <p:spPr bwMode="auto">
          <a:xfrm>
            <a:off x="251400" y="964128"/>
            <a:ext cx="17282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de-DE" sz="1100" b="1" dirty="0" smtClean="0">
                <a:solidFill>
                  <a:srgbClr val="0070C0"/>
                </a:solidFill>
                <a:latin typeface="HeidelbergGothicMl" pitchFamily="50" charset="0"/>
              </a:rPr>
              <a:t>Web-</a:t>
            </a:r>
            <a:r>
              <a:rPr lang="de-DE" sz="1100" b="1" dirty="0" err="1" smtClean="0">
                <a:solidFill>
                  <a:srgbClr val="0070C0"/>
                </a:solidFill>
                <a:latin typeface="HeidelbergGothicMl" pitchFamily="50" charset="0"/>
              </a:rPr>
              <a:t>to</a:t>
            </a:r>
            <a:r>
              <a:rPr lang="de-DE" sz="1100" b="1" dirty="0" smtClean="0">
                <a:solidFill>
                  <a:srgbClr val="0070C0"/>
                </a:solidFill>
                <a:latin typeface="HeidelbergGothicMl" pitchFamily="50" charset="0"/>
              </a:rPr>
              <a:t>-Print Manager</a:t>
            </a:r>
            <a:endParaRPr lang="de-DE" sz="1100" b="1" dirty="0">
              <a:solidFill>
                <a:srgbClr val="0070C0"/>
              </a:solidFill>
              <a:latin typeface="HeidelbergGothicMl" pitchFamily="50" charset="0"/>
            </a:endParaRPr>
          </a:p>
        </p:txBody>
      </p:sp>
      <p:sp>
        <p:nvSpPr>
          <p:cNvPr id="123" name="Rechteck 122"/>
          <p:cNvSpPr/>
          <p:nvPr/>
        </p:nvSpPr>
        <p:spPr bwMode="auto">
          <a:xfrm>
            <a:off x="5868180" y="3787072"/>
            <a:ext cx="2808390" cy="242631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36000" bIns="45715" anchor="ctr"/>
          <a:lstStyle/>
          <a:p>
            <a:pPr algn="ctr" defTabSz="1031502">
              <a:tabLst>
                <a:tab pos="1701800" algn="r"/>
                <a:tab pos="1795463" algn="r"/>
              </a:tabLst>
              <a:defRPr/>
            </a:pP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19461" name="Picture 5" descr="\\heipc11033\Transfer\Alandt\B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340" y="1316707"/>
            <a:ext cx="1656230" cy="1798195"/>
          </a:xfrm>
          <a:prstGeom prst="rect">
            <a:avLst/>
          </a:prstGeom>
          <a:noFill/>
        </p:spPr>
      </p:pic>
      <p:grpSp>
        <p:nvGrpSpPr>
          <p:cNvPr id="76" name="Gruppieren 75"/>
          <p:cNvGrpSpPr/>
          <p:nvPr/>
        </p:nvGrpSpPr>
        <p:grpSpPr>
          <a:xfrm>
            <a:off x="5076070" y="1683590"/>
            <a:ext cx="1872260" cy="340452"/>
            <a:chOff x="5076070" y="1262691"/>
            <a:chExt cx="1872260" cy="255339"/>
          </a:xfrm>
        </p:grpSpPr>
        <p:cxnSp>
          <p:nvCxnSpPr>
            <p:cNvPr id="118" name="Gerade Verbindung mit Pfeil 117"/>
            <p:cNvCxnSpPr/>
            <p:nvPr/>
          </p:nvCxnSpPr>
          <p:spPr bwMode="auto">
            <a:xfrm>
              <a:off x="5076070" y="1518030"/>
              <a:ext cx="1872260" cy="0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none" w="med" len="med"/>
              <a:tailEnd type="arrow" w="med" len="med"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3" name="Textfeld 32"/>
            <p:cNvSpPr txBox="1">
              <a:spLocks noChangeArrowheads="1"/>
            </p:cNvSpPr>
            <p:nvPr/>
          </p:nvSpPr>
          <p:spPr bwMode="auto">
            <a:xfrm>
              <a:off x="5220090" y="1262691"/>
              <a:ext cx="1440200" cy="196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 anchorCtr="1">
              <a:spAutoFit/>
            </a:bodyPr>
            <a:lstStyle/>
            <a:p>
              <a:pPr algn="ctr">
                <a:defRPr/>
              </a:pPr>
              <a:r>
                <a:rPr lang="de-DE" sz="1100" b="1" dirty="0" smtClean="0">
                  <a:latin typeface="HeidelbergGothicMl" pitchFamily="50" charset="0"/>
                </a:rPr>
                <a:t>Auftragsdaten</a:t>
              </a:r>
              <a:endParaRPr lang="de-DE" sz="1100" b="1" dirty="0">
                <a:latin typeface="HeidelbergGothicMl" pitchFamily="50" charset="0"/>
              </a:endParaRPr>
            </a:p>
          </p:txBody>
        </p:sp>
      </p:grpSp>
      <p:sp>
        <p:nvSpPr>
          <p:cNvPr id="65" name="Textfeld 32"/>
          <p:cNvSpPr txBox="1">
            <a:spLocks noChangeArrowheads="1"/>
          </p:cNvSpPr>
          <p:nvPr/>
        </p:nvSpPr>
        <p:spPr bwMode="auto">
          <a:xfrm>
            <a:off x="3419840" y="964128"/>
            <a:ext cx="165623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de-DE" sz="1100" b="1" dirty="0" smtClean="0">
                <a:solidFill>
                  <a:srgbClr val="0070C0"/>
                </a:solidFill>
                <a:latin typeface="HeidelbergGothicMl" pitchFamily="50" charset="0"/>
              </a:rPr>
              <a:t>Integration System</a:t>
            </a:r>
            <a:endParaRPr lang="de-DE" sz="1100" b="1" dirty="0">
              <a:solidFill>
                <a:srgbClr val="0070C0"/>
              </a:solidFill>
              <a:latin typeface="HeidelbergGothicMl" pitchFamily="50" charset="0"/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5868180" y="3969060"/>
            <a:ext cx="280839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defTabSz="1031502" fontAlgn="auto">
              <a:spcBef>
                <a:spcPts val="0"/>
              </a:spcBef>
              <a:spcAft>
                <a:spcPts val="0"/>
              </a:spcAft>
              <a:tabLst>
                <a:tab pos="1701800" algn="r"/>
                <a:tab pos="1795463" algn="r"/>
              </a:tabLst>
              <a:defRPr/>
            </a:pPr>
            <a:endParaRPr lang="en-US" sz="1100" b="1" dirty="0" smtClean="0">
              <a:latin typeface="HeidelbergGothicMl" pitchFamily="50" charset="0"/>
            </a:endParaRPr>
          </a:p>
          <a:p>
            <a:pPr marL="550863" lvl="1" indent="-93663" defTabSz="1031502">
              <a:lnSpc>
                <a:spcPct val="150000"/>
              </a:lnSpc>
              <a:buFont typeface="Arial" pitchFamily="34" charset="0"/>
              <a:buChar char="•"/>
              <a:tabLst>
                <a:tab pos="1701800" algn="r"/>
                <a:tab pos="1795463" algn="r"/>
              </a:tabLst>
              <a:defRPr/>
            </a:pPr>
            <a:r>
              <a:rPr lang="de-DE" sz="1100" b="1" dirty="0" smtClean="0">
                <a:latin typeface="HeidelbergGothicMl" pitchFamily="50" charset="0"/>
              </a:rPr>
              <a:t>Automatische Layout-Erzeugung</a:t>
            </a:r>
            <a:endParaRPr lang="de-DE" sz="1100" b="1" dirty="0">
              <a:latin typeface="HeidelbergGothicMl" pitchFamily="50" charset="0"/>
            </a:endParaRPr>
          </a:p>
          <a:p>
            <a:pPr marL="550863" lvl="1" indent="-93663" defTabSz="1031502">
              <a:lnSpc>
                <a:spcPct val="150000"/>
              </a:lnSpc>
              <a:buFont typeface="Arial" pitchFamily="34" charset="0"/>
              <a:buChar char="•"/>
              <a:tabLst>
                <a:tab pos="1701800" algn="r"/>
                <a:tab pos="1795463" algn="r"/>
              </a:tabLst>
              <a:defRPr/>
            </a:pPr>
            <a:r>
              <a:rPr lang="de-DE" sz="1100" b="1" dirty="0" smtClean="0">
                <a:latin typeface="HeidelbergGothicMl" pitchFamily="50" charset="0"/>
              </a:rPr>
              <a:t>Automatische Seitenzuordnung</a:t>
            </a:r>
            <a:endParaRPr lang="de-DE" sz="1100" b="1" dirty="0">
              <a:latin typeface="HeidelbergGothicMl" pitchFamily="50" charset="0"/>
            </a:endParaRPr>
          </a:p>
          <a:p>
            <a:pPr marL="550863" lvl="1" indent="-93663" defTabSz="1031502">
              <a:lnSpc>
                <a:spcPct val="150000"/>
              </a:lnSpc>
              <a:buFont typeface="Arial" pitchFamily="34" charset="0"/>
              <a:buChar char="•"/>
              <a:tabLst>
                <a:tab pos="1701800" algn="r"/>
                <a:tab pos="1795463" algn="r"/>
              </a:tabLst>
              <a:defRPr/>
            </a:pPr>
            <a:r>
              <a:rPr lang="de-DE" sz="1100" b="1" dirty="0" smtClean="0">
                <a:latin typeface="HeidelbergGothicMl" pitchFamily="50" charset="0"/>
              </a:rPr>
              <a:t>Automatische Verarbeitung</a:t>
            </a:r>
            <a:endParaRPr lang="de-DE" sz="1100" b="1" dirty="0">
              <a:latin typeface="HeidelbergGothicMl" pitchFamily="50" charset="0"/>
            </a:endParaRPr>
          </a:p>
          <a:p>
            <a:pPr marL="177800" indent="-177800" defTabSz="1031502" fontAlgn="auto">
              <a:spcBef>
                <a:spcPts val="0"/>
              </a:spcBef>
              <a:spcAft>
                <a:spcPts val="0"/>
              </a:spcAft>
              <a:tabLst>
                <a:tab pos="1701800" algn="r"/>
                <a:tab pos="1795463" algn="r"/>
              </a:tabLst>
              <a:defRPr/>
            </a:pPr>
            <a:endParaRPr lang="en-US" sz="1100" b="1" dirty="0" smtClean="0">
              <a:solidFill>
                <a:schemeClr val="accent1"/>
              </a:solidFill>
              <a:latin typeface="HeidelbergGothicMl" pitchFamily="50" charset="0"/>
            </a:endParaRPr>
          </a:p>
          <a:p>
            <a:pPr marL="550863" lvl="1" indent="-93663" defTabSz="1031502">
              <a:buFont typeface="Arial" pitchFamily="34" charset="0"/>
              <a:buChar char="•"/>
              <a:tabLst>
                <a:tab pos="1701800" algn="r"/>
                <a:tab pos="1795463" algn="r"/>
              </a:tabLst>
              <a:defRPr/>
            </a:pPr>
            <a:r>
              <a:rPr lang="en-US" sz="1100" b="1" dirty="0" smtClean="0">
                <a:solidFill>
                  <a:srgbClr val="0070C0"/>
                </a:solidFill>
                <a:latin typeface="HeidelbergGothicMl" pitchFamily="50" charset="0"/>
              </a:rPr>
              <a:t>Optional: </a:t>
            </a:r>
            <a:r>
              <a:rPr lang="en-US" sz="1100" b="1" dirty="0" err="1" smtClean="0">
                <a:solidFill>
                  <a:srgbClr val="0070C0"/>
                </a:solidFill>
                <a:latin typeface="HeidelbergGothicMl" pitchFamily="50" charset="0"/>
              </a:rPr>
              <a:t>Sammelformerstellung</a:t>
            </a:r>
            <a:endParaRPr lang="de-DE" sz="1100" dirty="0">
              <a:latin typeface="HeidelbergGothicMl" pitchFamily="50" charset="0"/>
            </a:endParaRPr>
          </a:p>
        </p:txBody>
      </p:sp>
      <p:sp>
        <p:nvSpPr>
          <p:cNvPr id="84" name="Textfeld 32"/>
          <p:cNvSpPr txBox="1">
            <a:spLocks noChangeArrowheads="1"/>
          </p:cNvSpPr>
          <p:nvPr/>
        </p:nvSpPr>
        <p:spPr bwMode="auto">
          <a:xfrm>
            <a:off x="3563860" y="2873773"/>
            <a:ext cx="14402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de-DE" sz="1100" b="1" dirty="0" smtClean="0">
                <a:latin typeface="HeidelbergGothicMl" pitchFamily="50" charset="0"/>
              </a:rPr>
              <a:t>Prinect</a:t>
            </a:r>
          </a:p>
          <a:p>
            <a:pPr algn="ctr">
              <a:defRPr/>
            </a:pPr>
            <a:r>
              <a:rPr lang="de-DE" sz="1100" b="1" dirty="0" smtClean="0">
                <a:latin typeface="HeidelbergGothicMl" pitchFamily="50" charset="0"/>
              </a:rPr>
              <a:t>Integration</a:t>
            </a:r>
          </a:p>
          <a:p>
            <a:pPr algn="ctr">
              <a:defRPr/>
            </a:pPr>
            <a:r>
              <a:rPr lang="de-DE" sz="1100" b="1" dirty="0" smtClean="0">
                <a:latin typeface="HeidelbergGothicMl" pitchFamily="50" charset="0"/>
              </a:rPr>
              <a:t>Manager</a:t>
            </a:r>
          </a:p>
          <a:p>
            <a:pPr algn="ctr">
              <a:defRPr/>
            </a:pPr>
            <a:endParaRPr lang="de-DE" sz="1100" b="1" dirty="0" smtClean="0">
              <a:latin typeface="HeidelbergGothicMl" pitchFamily="50" charset="0"/>
            </a:endParaRPr>
          </a:p>
          <a:p>
            <a:pPr algn="ctr">
              <a:defRPr/>
            </a:pPr>
            <a:r>
              <a:rPr lang="de-DE" sz="1100" b="1" dirty="0" smtClean="0">
                <a:latin typeface="HeidelbergGothicMl" pitchFamily="50" charset="0"/>
              </a:rPr>
              <a:t>mit</a:t>
            </a:r>
          </a:p>
          <a:p>
            <a:pPr algn="ctr">
              <a:defRPr/>
            </a:pPr>
            <a:r>
              <a:rPr lang="de-DE" sz="1100" b="1" dirty="0" smtClean="0">
                <a:latin typeface="HeidelbergGothicMl" pitchFamily="50" charset="0"/>
              </a:rPr>
              <a:t>Web-</a:t>
            </a:r>
            <a:r>
              <a:rPr lang="de-DE" sz="1100" b="1" dirty="0" err="1" smtClean="0">
                <a:latin typeface="HeidelbergGothicMl" pitchFamily="50" charset="0"/>
              </a:rPr>
              <a:t>to</a:t>
            </a:r>
            <a:r>
              <a:rPr lang="de-DE" sz="1100" b="1" dirty="0" smtClean="0">
                <a:latin typeface="HeidelbergGothicMl" pitchFamily="50" charset="0"/>
              </a:rPr>
              <a:t>-Print</a:t>
            </a:r>
          </a:p>
          <a:p>
            <a:pPr algn="ctr">
              <a:defRPr/>
            </a:pPr>
            <a:r>
              <a:rPr lang="de-DE" sz="1100" b="1" dirty="0" smtClean="0">
                <a:latin typeface="HeidelbergGothicMl" pitchFamily="50" charset="0"/>
              </a:rPr>
              <a:t>Connector</a:t>
            </a:r>
            <a:endParaRPr lang="de-DE" sz="1100" b="1" dirty="0">
              <a:latin typeface="HeidelbergGothicMl" pitchFamily="50" charset="0"/>
            </a:endParaRPr>
          </a:p>
        </p:txBody>
      </p:sp>
      <p:sp>
        <p:nvSpPr>
          <p:cNvPr id="101" name="Textfeld 32"/>
          <p:cNvSpPr txBox="1">
            <a:spLocks noChangeArrowheads="1"/>
          </p:cNvSpPr>
          <p:nvPr/>
        </p:nvSpPr>
        <p:spPr bwMode="auto">
          <a:xfrm>
            <a:off x="7020340" y="964128"/>
            <a:ext cx="165623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de-DE" sz="1100" b="1" dirty="0" smtClean="0">
                <a:solidFill>
                  <a:srgbClr val="0070C0"/>
                </a:solidFill>
                <a:latin typeface="HeidelbergGothicMl" pitchFamily="50" charset="0"/>
              </a:rPr>
              <a:t>Business Manager</a:t>
            </a:r>
            <a:endParaRPr lang="de-DE" sz="1100" b="1" dirty="0">
              <a:solidFill>
                <a:srgbClr val="0070C0"/>
              </a:solidFill>
              <a:latin typeface="HeidelbergGothicMl" pitchFamily="50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5987843" y="3889436"/>
            <a:ext cx="18722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defTabSz="1031502" fontAlgn="auto">
              <a:spcBef>
                <a:spcPts val="0"/>
              </a:spcBef>
              <a:spcAft>
                <a:spcPts val="0"/>
              </a:spcAft>
              <a:tabLst>
                <a:tab pos="1701800" algn="r"/>
                <a:tab pos="1795463" algn="r"/>
              </a:tabLst>
              <a:defRPr/>
            </a:pPr>
            <a:r>
              <a:rPr lang="en-US" sz="1100" b="1" dirty="0" smtClean="0">
                <a:latin typeface="HeidelbergGothicMl" pitchFamily="50" charset="0"/>
              </a:rPr>
              <a:t>Prinect </a:t>
            </a:r>
            <a:r>
              <a:rPr lang="en-US" sz="1100" b="1" dirty="0" err="1" smtClean="0">
                <a:latin typeface="HeidelbergGothicMl" pitchFamily="50" charset="0"/>
              </a:rPr>
              <a:t>Produktion</a:t>
            </a:r>
            <a:r>
              <a:rPr lang="en-US" sz="1100" b="1" dirty="0" smtClean="0">
                <a:latin typeface="HeidelbergGothicMl" pitchFamily="50" charset="0"/>
              </a:rPr>
              <a:t>:</a:t>
            </a:r>
          </a:p>
        </p:txBody>
      </p:sp>
      <p:grpSp>
        <p:nvGrpSpPr>
          <p:cNvPr id="95" name="Gruppieren 94"/>
          <p:cNvGrpSpPr/>
          <p:nvPr/>
        </p:nvGrpSpPr>
        <p:grpSpPr>
          <a:xfrm>
            <a:off x="3563861" y="4773187"/>
            <a:ext cx="1425337" cy="1260576"/>
            <a:chOff x="3563860" y="3579890"/>
            <a:chExt cx="1425337" cy="945432"/>
          </a:xfrm>
        </p:grpSpPr>
        <p:pic>
          <p:nvPicPr>
            <p:cNvPr id="19460" name="Picture 4" descr="C:\Users\alandtpa.CEU\Desktop\Status_Icons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563860" y="4227980"/>
              <a:ext cx="1425337" cy="297342"/>
            </a:xfrm>
            <a:prstGeom prst="rect">
              <a:avLst/>
            </a:prstGeom>
            <a:noFill/>
          </p:spPr>
        </p:pic>
        <p:grpSp>
          <p:nvGrpSpPr>
            <p:cNvPr id="92" name="Gruppieren 91"/>
            <p:cNvGrpSpPr/>
            <p:nvPr/>
          </p:nvGrpSpPr>
          <p:grpSpPr>
            <a:xfrm>
              <a:off x="3635871" y="3723910"/>
              <a:ext cx="360049" cy="308667"/>
              <a:chOff x="899490" y="4329747"/>
              <a:chExt cx="528043" cy="45268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3" name="Ellipse 92"/>
              <p:cNvSpPr/>
              <p:nvPr/>
            </p:nvSpPr>
            <p:spPr>
              <a:xfrm>
                <a:off x="1008000" y="4356000"/>
                <a:ext cx="288041" cy="2880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94" name="Picture 2" descr="C:\Users\alandtpa.CEU\Desktop\Approval_Icon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</a:blip>
              <a:srcRect r="39566"/>
              <a:stretch>
                <a:fillRect/>
              </a:stretch>
            </p:blipFill>
            <p:spPr bwMode="auto">
              <a:xfrm>
                <a:off x="899490" y="4329747"/>
                <a:ext cx="528043" cy="452687"/>
              </a:xfrm>
              <a:prstGeom prst="rect">
                <a:avLst/>
              </a:prstGeom>
              <a:noFill/>
            </p:spPr>
          </p:pic>
        </p:grpSp>
        <p:pic>
          <p:nvPicPr>
            <p:cNvPr id="2" name="Picture 2" descr="C:\Users\alandtpa.CEU\Desktop\Lupe_preflight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283960" y="3579890"/>
              <a:ext cx="648090" cy="64809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67274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1703E-6 L 0.33472 -4.41703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erade Verbindung mit Pfeil 37"/>
          <p:cNvCxnSpPr/>
          <p:nvPr/>
        </p:nvCxnSpPr>
        <p:spPr>
          <a:xfrm>
            <a:off x="3995920" y="2660893"/>
            <a:ext cx="3240450" cy="0"/>
          </a:xfrm>
          <a:prstGeom prst="straightConnector1">
            <a:avLst/>
          </a:prstGeom>
          <a:ln w="31750">
            <a:solidFill>
              <a:schemeClr val="accent1"/>
            </a:solidFill>
            <a:headEnd type="none" w="med" len="med"/>
            <a:tailEnd type="arrow" w="med" len="me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Gerade Verbindung mit Pfeil 1"/>
          <p:cNvCxnSpPr/>
          <p:nvPr/>
        </p:nvCxnSpPr>
        <p:spPr>
          <a:xfrm flipV="1">
            <a:off x="3779890" y="5349267"/>
            <a:ext cx="3456480" cy="35240"/>
          </a:xfrm>
          <a:prstGeom prst="straightConnector1">
            <a:avLst/>
          </a:prstGeom>
          <a:ln w="31750">
            <a:solidFill>
              <a:schemeClr val="accent1"/>
            </a:solidFill>
            <a:headEnd type="none" w="med" len="med"/>
            <a:tailEnd type="arrow" w="med" len="me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mit Pfeil 2"/>
          <p:cNvCxnSpPr/>
          <p:nvPr/>
        </p:nvCxnSpPr>
        <p:spPr>
          <a:xfrm>
            <a:off x="1187530" y="2660893"/>
            <a:ext cx="0" cy="1152160"/>
          </a:xfrm>
          <a:prstGeom prst="straightConnector1">
            <a:avLst/>
          </a:prstGeom>
          <a:ln w="31750">
            <a:solidFill>
              <a:schemeClr val="accent1"/>
            </a:solidFill>
            <a:headEnd type="none" w="med" len="med"/>
            <a:tailEnd type="arrow" w="med" len="me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7092351" y="5960587"/>
            <a:ext cx="17282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smtClean="0"/>
              <a:t>Digitaldruckmaschine</a:t>
            </a:r>
            <a:endParaRPr lang="de-DE" sz="1100" b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4811" y="3621027"/>
            <a:ext cx="1021029" cy="105611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xtfeld 26"/>
          <p:cNvSpPr txBox="1"/>
          <p:nvPr/>
        </p:nvSpPr>
        <p:spPr>
          <a:xfrm>
            <a:off x="3419840" y="6152614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smtClean="0"/>
              <a:t>Digital Print Manager</a:t>
            </a:r>
            <a:endParaRPr lang="de-DE" sz="1100" b="1" dirty="0"/>
          </a:p>
        </p:txBody>
      </p:sp>
      <p:sp>
        <p:nvSpPr>
          <p:cNvPr id="31" name="Textfeld 30"/>
          <p:cNvSpPr txBox="1"/>
          <p:nvPr/>
        </p:nvSpPr>
        <p:spPr>
          <a:xfrm>
            <a:off x="-2340960" y="6509187"/>
            <a:ext cx="2160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smtClean="0"/>
              <a:t>Business Manager</a:t>
            </a:r>
            <a:endParaRPr lang="de-DE" sz="1100" b="1" dirty="0"/>
          </a:p>
        </p:txBody>
      </p:sp>
      <p:pic>
        <p:nvPicPr>
          <p:cNvPr id="20483" name="Picture 3" descr="C:\Users\alandtpa.HEIPDALANDTPA\Pictures\Screenpresso\2012-08-22_13h14_37.png"/>
          <p:cNvPicPr>
            <a:picLocks noChangeAspect="1" noChangeArrowheads="1"/>
          </p:cNvPicPr>
          <p:nvPr/>
        </p:nvPicPr>
        <p:blipFill>
          <a:blip r:embed="rId3" cstate="print"/>
          <a:srcRect r="26538"/>
          <a:stretch>
            <a:fillRect/>
          </a:stretch>
        </p:blipFill>
        <p:spPr bwMode="auto">
          <a:xfrm>
            <a:off x="9972750" y="2468867"/>
            <a:ext cx="1080120" cy="105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 descr="C:\Users\alandtpa.CEU\Pictures\Screenpresso\2013-06-17_17h31_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56720" y="5195853"/>
            <a:ext cx="1800000" cy="1662147"/>
          </a:xfrm>
          <a:prstGeom prst="rect">
            <a:avLst/>
          </a:prstGeom>
          <a:noFill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40690" y="-123493"/>
            <a:ext cx="2232310" cy="233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Textfeld 39"/>
          <p:cNvSpPr txBox="1"/>
          <p:nvPr/>
        </p:nvSpPr>
        <p:spPr>
          <a:xfrm>
            <a:off x="-1260810" y="5253253"/>
            <a:ext cx="1391551" cy="823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latin typeface="HeidelbergGothicMl" pitchFamily="50" charset="0"/>
              </a:rPr>
              <a:t>Prinect </a:t>
            </a:r>
          </a:p>
          <a:p>
            <a:pPr algn="ctr"/>
            <a:r>
              <a:rPr lang="de-DE" sz="1600" dirty="0" smtClean="0">
                <a:latin typeface="HeidelbergGothicMl" pitchFamily="50" charset="0"/>
              </a:rPr>
              <a:t>Integration </a:t>
            </a:r>
            <a:br>
              <a:rPr lang="de-DE" sz="1600" dirty="0" smtClean="0">
                <a:latin typeface="HeidelbergGothicMl" pitchFamily="50" charset="0"/>
              </a:rPr>
            </a:br>
            <a:r>
              <a:rPr lang="de-DE" sz="1600" dirty="0" smtClean="0">
                <a:latin typeface="HeidelbergGothicMl" pitchFamily="50" charset="0"/>
              </a:rPr>
              <a:t>Manager</a:t>
            </a:r>
            <a:endParaRPr lang="de-DE" sz="1600" dirty="0">
              <a:latin typeface="HeidelbergGothicMl" pitchFamily="50" charset="0"/>
            </a:endParaRPr>
          </a:p>
        </p:txBody>
      </p:sp>
      <p:grpSp>
        <p:nvGrpSpPr>
          <p:cNvPr id="88" name="Gruppieren 87"/>
          <p:cNvGrpSpPr/>
          <p:nvPr/>
        </p:nvGrpSpPr>
        <p:grpSpPr>
          <a:xfrm>
            <a:off x="323410" y="740627"/>
            <a:ext cx="1656230" cy="2124420"/>
            <a:chOff x="323410" y="555470"/>
            <a:chExt cx="1656230" cy="1593315"/>
          </a:xfrm>
        </p:grpSpPr>
        <p:sp>
          <p:nvSpPr>
            <p:cNvPr id="6" name="Textfeld 5"/>
            <p:cNvSpPr txBox="1"/>
            <p:nvPr/>
          </p:nvSpPr>
          <p:spPr>
            <a:xfrm>
              <a:off x="323410" y="555470"/>
              <a:ext cx="165623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b="1" dirty="0" smtClean="0"/>
                <a:t>Web-To-Print </a:t>
              </a:r>
              <a:r>
                <a:rPr lang="de-DE" sz="1100" b="1" dirty="0"/>
                <a:t>Manager</a:t>
              </a:r>
            </a:p>
          </p:txBody>
        </p:sp>
        <p:pic>
          <p:nvPicPr>
            <p:cNvPr id="44" name="Picture 2" descr="C:\Users\alandtpa.CEU\Pictures\Screenpresso\2013-06-17_10h45_48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7430" y="843510"/>
              <a:ext cx="1368000" cy="1305275"/>
            </a:xfrm>
            <a:prstGeom prst="rect">
              <a:avLst/>
            </a:prstGeom>
            <a:ln w="127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0" name="Gruppieren 59"/>
          <p:cNvGrpSpPr/>
          <p:nvPr/>
        </p:nvGrpSpPr>
        <p:grpSpPr>
          <a:xfrm>
            <a:off x="755471" y="4005081"/>
            <a:ext cx="821915" cy="1453999"/>
            <a:chOff x="2808000" y="1181136"/>
            <a:chExt cx="821915" cy="1090499"/>
          </a:xfrm>
        </p:grpSpPr>
        <p:pic>
          <p:nvPicPr>
            <p:cNvPr id="46" name="Picture 5" descr="C:\Users\alandtpa.CEU\Pictures\Screenpresso\2013-06-17_11h13_36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626863">
              <a:off x="2862000" y="1188000"/>
              <a:ext cx="767915" cy="108363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7" name="Picture 5" descr="C:\Users\alandtpa.CEU\Pictures\Screenpresso\2013-06-17_11h13_36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496120">
              <a:off x="2845680" y="1181136"/>
              <a:ext cx="767915" cy="108363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</p:pic>
        <p:pic>
          <p:nvPicPr>
            <p:cNvPr id="58" name="Picture 5" descr="C:\Users\alandtpa.CEU\Pictures\Screenpresso\2013-06-17_11h13_36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496120">
              <a:off x="2808000" y="1188000"/>
              <a:ext cx="767915" cy="108363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</p:pic>
        <p:pic>
          <p:nvPicPr>
            <p:cNvPr id="59" name="Picture 5" descr="C:\Users\alandtpa.CEU\Pictures\Screenpresso\2013-06-17_11h13_36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496120">
              <a:off x="2826000" y="1181136"/>
              <a:ext cx="767915" cy="108363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</p:pic>
      </p:grpSp>
      <p:sp>
        <p:nvSpPr>
          <p:cNvPr id="21" name="Textfeld 20"/>
          <p:cNvSpPr txBox="1"/>
          <p:nvPr/>
        </p:nvSpPr>
        <p:spPr>
          <a:xfrm>
            <a:off x="7092351" y="1412720"/>
            <a:ext cx="1807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smtClean="0"/>
              <a:t>Offsetdruckmaschine</a:t>
            </a:r>
            <a:endParaRPr lang="de-DE" sz="1100" b="1" dirty="0"/>
          </a:p>
        </p:txBody>
      </p:sp>
      <p:sp>
        <p:nvSpPr>
          <p:cNvPr id="71" name="Textfeld 70"/>
          <p:cNvSpPr txBox="1"/>
          <p:nvPr/>
        </p:nvSpPr>
        <p:spPr>
          <a:xfrm>
            <a:off x="3419840" y="1412720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smtClean="0"/>
              <a:t>Prepress Manager</a:t>
            </a:r>
            <a:endParaRPr lang="de-DE" sz="1100" b="1" dirty="0"/>
          </a:p>
        </p:txBody>
      </p:sp>
      <p:grpSp>
        <p:nvGrpSpPr>
          <p:cNvPr id="36" name="Gruppieren 35"/>
          <p:cNvGrpSpPr/>
          <p:nvPr/>
        </p:nvGrpSpPr>
        <p:grpSpPr>
          <a:xfrm>
            <a:off x="1403560" y="4197107"/>
            <a:ext cx="1224170" cy="1075675"/>
            <a:chOff x="250141" y="755652"/>
            <a:chExt cx="843443" cy="555848"/>
          </a:xfrm>
        </p:grpSpPr>
        <p:pic>
          <p:nvPicPr>
            <p:cNvPr id="4" name="Picture 2" descr="C:\Users\alandtpa.CEU\Pictures\Screenpresso\2013-06-17_17h27_34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3410" y="771500"/>
              <a:ext cx="770174" cy="54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" name="Picture 2" descr="C:\Users\alandtpa.CEU\Pictures\Screenpresso\2013-06-17_17h26_53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532143">
              <a:off x="250141" y="755652"/>
              <a:ext cx="770423" cy="54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3" name="Gruppieren 52"/>
          <p:cNvGrpSpPr/>
          <p:nvPr/>
        </p:nvGrpSpPr>
        <p:grpSpPr>
          <a:xfrm>
            <a:off x="395421" y="4101093"/>
            <a:ext cx="731227" cy="1247960"/>
            <a:chOff x="4167056" y="478304"/>
            <a:chExt cx="1041974" cy="1297511"/>
          </a:xfrm>
        </p:grpSpPr>
        <p:pic>
          <p:nvPicPr>
            <p:cNvPr id="20494" name="Picture 14" descr="\\HEIAPP70134\PTJobs\Jobs\Patrick Alandt\2013-06\pa_130618-1027\System\Thumbnails\5c_Gustav_Feinkost_CON_S19\p0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21047597">
              <a:off x="4427980" y="699490"/>
              <a:ext cx="781050" cy="107632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493" name="Picture 13" descr="\\HEIAPP70134\PTJobs\Jobs\Patrick Alandt\2013-06\pa_130618-1027\System\Thumbnails\5c_Gustav_Feinkost_CON_S12\p0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228568">
              <a:off x="4355970" y="627480"/>
              <a:ext cx="781050" cy="107632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492" name="Picture 12" descr="\\HEIAPP70134\PTJobs\Jobs\Patrick Alandt\2013-06\pa_130618-1027\System\Thumbnails\5c_Gustav_Feinkost_CON_S04\p0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211950" y="555470"/>
              <a:ext cx="781050" cy="107632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490" name="Picture 10" descr="\\HEIAPP70134\PTJobs\Jobs\Patrick Alandt\2013-06\pa_130618-1027\System\Thumbnails\5c_Gustav_Feinkost_CON_S02\p0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687495">
              <a:off x="4167056" y="478304"/>
              <a:ext cx="781050" cy="107632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76" name="Textfeld 75"/>
          <p:cNvSpPr txBox="1"/>
          <p:nvPr/>
        </p:nvSpPr>
        <p:spPr>
          <a:xfrm>
            <a:off x="323410" y="5445280"/>
            <a:ext cx="755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smtClean="0"/>
              <a:t>Inhalt</a:t>
            </a:r>
            <a:endParaRPr lang="de-DE" sz="1100" b="1" dirty="0"/>
          </a:p>
        </p:txBody>
      </p:sp>
      <p:sp>
        <p:nvSpPr>
          <p:cNvPr id="77" name="Textfeld 76"/>
          <p:cNvSpPr txBox="1"/>
          <p:nvPr/>
        </p:nvSpPr>
        <p:spPr>
          <a:xfrm>
            <a:off x="1691600" y="5480520"/>
            <a:ext cx="9040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 smtClean="0"/>
              <a:t>Umschlag</a:t>
            </a:r>
            <a:endParaRPr lang="de-DE" sz="1100" b="1" dirty="0"/>
          </a:p>
        </p:txBody>
      </p:sp>
      <p:pic>
        <p:nvPicPr>
          <p:cNvPr id="32" name="Picture 2" descr="C:\Users\gumzclau\Desktop\Speedmaster%20SX%2052-4%20Anicolor.pn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401" y="1884266"/>
            <a:ext cx="1263703" cy="1160681"/>
          </a:xfrm>
          <a:prstGeom prst="rect">
            <a:avLst/>
          </a:prstGeom>
          <a:noFill/>
        </p:spPr>
      </p:pic>
      <p:pic>
        <p:nvPicPr>
          <p:cNvPr id="33" name="Picture 3" descr="C:\Users\gumzclau\Desktop\Linoprint%20C901.pn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80" y="4712414"/>
            <a:ext cx="1512210" cy="1125365"/>
          </a:xfrm>
          <a:prstGeom prst="rect">
            <a:avLst/>
          </a:prstGeom>
          <a:noFill/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341072" y="4328360"/>
            <a:ext cx="1655123" cy="17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5" descr="C:\Users\alandtpa.CEU\Pictures\Screenpresso\2013-06-18_11h00_10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341072" y="1796774"/>
            <a:ext cx="1662988" cy="1824253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2987824" y="555052"/>
            <a:ext cx="4248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Hybrid Produktion: Digital </a:t>
            </a:r>
            <a:r>
              <a:rPr lang="de-DE" b="1" dirty="0"/>
              <a:t>u</a:t>
            </a:r>
            <a:r>
              <a:rPr lang="de-DE" b="1" dirty="0" smtClean="0"/>
              <a:t>nd Offset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18596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5.05094E-6 C 0.0198 0.01604 0.03976 0.0321 0.06407 -0.02008 C 0.08837 -0.07225 0.1014 -0.26521 0.14619 -0.31369 C 0.19098 -0.36216 0.24532 -0.31153 0.33299 -0.31029 C 0.42067 -0.30906 0.54653 -0.30813 0.67258 -0.30689 " pathEditMode="relative" ptsTypes="aaaaA">
                                      <p:cBhvr>
                                        <p:cTn id="43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15282E-6 C 0.02378 -0.00833 0.04757 -0.01667 0.09444 -0.00339 C 0.14132 0.00989 0.21823 0.06453 0.28125 0.08059 C 0.34409 0.09664 0.38316 0.09108 0.4717 0.09232 C 0.56024 0.09355 0.75555 0.08954 0.81232 0.08892 " pathEditMode="relative" ptsTypes="aaaaA">
                                      <p:cBhvr>
                                        <p:cTn id="50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6" grpId="1"/>
      <p:bldP spid="77" grpId="0"/>
      <p:bldP spid="7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/>
          <p:cNvGrpSpPr/>
          <p:nvPr/>
        </p:nvGrpSpPr>
        <p:grpSpPr>
          <a:xfrm>
            <a:off x="3341071" y="1412720"/>
            <a:ext cx="5559098" cy="5170780"/>
            <a:chOff x="3341071" y="1059540"/>
            <a:chExt cx="5559098" cy="3878085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3341071" y="3246270"/>
              <a:ext cx="5479519" cy="1691355"/>
              <a:chOff x="3341071" y="3246270"/>
              <a:chExt cx="5479519" cy="1691355"/>
            </a:xfrm>
          </p:grpSpPr>
          <p:cxnSp>
            <p:nvCxnSpPr>
              <p:cNvPr id="3" name="Gerade Verbindung mit Pfeil 2"/>
              <p:cNvCxnSpPr/>
              <p:nvPr/>
            </p:nvCxnSpPr>
            <p:spPr>
              <a:xfrm flipV="1">
                <a:off x="3779890" y="4011950"/>
                <a:ext cx="3456480" cy="26430"/>
              </a:xfrm>
              <a:prstGeom prst="straightConnector1">
                <a:avLst/>
              </a:prstGeom>
              <a:ln w="31750">
                <a:solidFill>
                  <a:schemeClr val="accent1"/>
                </a:solidFill>
                <a:headEnd type="none" w="med" len="med"/>
                <a:tailEnd type="arrow" w="med" len="me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Textfeld 3"/>
              <p:cNvSpPr txBox="1"/>
              <p:nvPr/>
            </p:nvSpPr>
            <p:spPr>
              <a:xfrm>
                <a:off x="7092350" y="4470440"/>
                <a:ext cx="172823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100" b="1" dirty="0" smtClean="0"/>
                  <a:t>Digitale Druckmaschine</a:t>
                </a:r>
                <a:endParaRPr lang="de-DE" sz="1100" b="1" dirty="0"/>
              </a:p>
            </p:txBody>
          </p:sp>
          <p:sp>
            <p:nvSpPr>
              <p:cNvPr id="5" name="Textfeld 4"/>
              <p:cNvSpPr txBox="1"/>
              <p:nvPr/>
            </p:nvSpPr>
            <p:spPr>
              <a:xfrm>
                <a:off x="3419840" y="4614460"/>
                <a:ext cx="151216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100" b="1" dirty="0" smtClean="0"/>
                  <a:t>Digital Print Manager</a:t>
                </a:r>
                <a:endParaRPr lang="de-DE" sz="1100" b="1" dirty="0"/>
              </a:p>
            </p:txBody>
          </p:sp>
          <p:pic>
            <p:nvPicPr>
              <p:cNvPr id="9" name="Picture 3" descr="C:\Users\gumzclau\Desktop\Linoprint%20C901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08380" y="3534310"/>
                <a:ext cx="1512210" cy="844024"/>
              </a:xfrm>
              <a:prstGeom prst="rect">
                <a:avLst/>
              </a:prstGeom>
              <a:noFill/>
            </p:spPr>
          </p:pic>
          <p:pic>
            <p:nvPicPr>
              <p:cNvPr id="10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41071" y="3246270"/>
                <a:ext cx="1655123" cy="133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Gruppieren 11"/>
            <p:cNvGrpSpPr/>
            <p:nvPr/>
          </p:nvGrpSpPr>
          <p:grpSpPr>
            <a:xfrm>
              <a:off x="3341072" y="1059540"/>
              <a:ext cx="5559097" cy="1656230"/>
              <a:chOff x="3341072" y="1059540"/>
              <a:chExt cx="5559097" cy="1656230"/>
            </a:xfrm>
          </p:grpSpPr>
          <p:cxnSp>
            <p:nvCxnSpPr>
              <p:cNvPr id="2" name="Gerade Verbindung mit Pfeil 1"/>
              <p:cNvCxnSpPr/>
              <p:nvPr/>
            </p:nvCxnSpPr>
            <p:spPr>
              <a:xfrm>
                <a:off x="3995920" y="1995670"/>
                <a:ext cx="3240450" cy="0"/>
              </a:xfrm>
              <a:prstGeom prst="straightConnector1">
                <a:avLst/>
              </a:prstGeom>
              <a:ln w="31750">
                <a:solidFill>
                  <a:schemeClr val="accent1"/>
                </a:solidFill>
                <a:headEnd type="none" w="med" len="med"/>
                <a:tailEnd type="arrow" w="med" len="me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feld 5"/>
              <p:cNvSpPr txBox="1"/>
              <p:nvPr/>
            </p:nvSpPr>
            <p:spPr>
              <a:xfrm>
                <a:off x="7308380" y="1059540"/>
                <a:ext cx="159178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100" b="1" dirty="0" smtClean="0"/>
                  <a:t>Offset Druckmaschine</a:t>
                </a:r>
                <a:endParaRPr lang="de-DE" sz="1100" b="1" dirty="0"/>
              </a:p>
            </p:txBody>
          </p:sp>
          <p:sp>
            <p:nvSpPr>
              <p:cNvPr id="7" name="Textfeld 6"/>
              <p:cNvSpPr txBox="1"/>
              <p:nvPr/>
            </p:nvSpPr>
            <p:spPr>
              <a:xfrm>
                <a:off x="3419840" y="1059540"/>
                <a:ext cx="1512168" cy="19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100" b="1" dirty="0" smtClean="0"/>
                  <a:t>Prepress Manager</a:t>
                </a:r>
                <a:endParaRPr lang="de-DE" sz="1100" b="1" dirty="0"/>
              </a:p>
            </p:txBody>
          </p:sp>
          <p:pic>
            <p:nvPicPr>
              <p:cNvPr id="8" name="Picture 2" descr="C:\Users\gumzclau\Desktop\Speedmaster%20SX%2052-4%20Anicolor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452400" y="1413199"/>
                <a:ext cx="1263703" cy="870511"/>
              </a:xfrm>
              <a:prstGeom prst="rect">
                <a:avLst/>
              </a:prstGeom>
              <a:noFill/>
            </p:spPr>
          </p:pic>
          <p:pic>
            <p:nvPicPr>
              <p:cNvPr id="11" name="Picture 15" descr="C:\Users\alandtpa.CEU\Pictures\Screenpresso\2013-06-18_11h00_10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41072" y="1347580"/>
                <a:ext cx="1662988" cy="136819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1" name="Gruppieren 20"/>
          <p:cNvGrpSpPr/>
          <p:nvPr/>
        </p:nvGrpSpPr>
        <p:grpSpPr>
          <a:xfrm>
            <a:off x="5292101" y="4677173"/>
            <a:ext cx="731227" cy="1247960"/>
            <a:chOff x="4167056" y="478304"/>
            <a:chExt cx="1041974" cy="1297511"/>
          </a:xfrm>
        </p:grpSpPr>
        <p:pic>
          <p:nvPicPr>
            <p:cNvPr id="22" name="Picture 14" descr="\\HEIAPP70134\PTJobs\Jobs\Patrick Alandt\2013-06\pa_130618-1027\System\Thumbnails\5c_Gustav_Feinkost_CON_S19\p0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1047597">
              <a:off x="4427980" y="699490"/>
              <a:ext cx="781050" cy="107632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13" descr="\\HEIAPP70134\PTJobs\Jobs\Patrick Alandt\2013-06\pa_130618-1027\System\Thumbnails\5c_Gustav_Feinkost_CON_S12\p0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228568">
              <a:off x="4355970" y="627480"/>
              <a:ext cx="781050" cy="107632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12" descr="\\HEIAPP70134\PTJobs\Jobs\Patrick Alandt\2013-06\pa_130618-1027\System\Thumbnails\5c_Gustav_Feinkost_CON_S04\p0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11950" y="555470"/>
              <a:ext cx="781050" cy="107632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10" descr="\\HEIAPP70134\PTJobs\Jobs\Patrick Alandt\2013-06\pa_130618-1027\System\Thumbnails\5c_Gustav_Feinkost_CON_S02\p0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687495">
              <a:off x="4167056" y="478304"/>
              <a:ext cx="781050" cy="107632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6" name="Gruppieren 25"/>
          <p:cNvGrpSpPr/>
          <p:nvPr/>
        </p:nvGrpSpPr>
        <p:grpSpPr>
          <a:xfrm>
            <a:off x="4788030" y="1604747"/>
            <a:ext cx="1224170" cy="1075675"/>
            <a:chOff x="250141" y="755652"/>
            <a:chExt cx="843443" cy="555848"/>
          </a:xfrm>
        </p:grpSpPr>
        <p:pic>
          <p:nvPicPr>
            <p:cNvPr id="27" name="Picture 2" descr="C:\Users\alandtpa.CEU\Pictures\Screenpresso\2013-06-17_17h27_34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23410" y="771500"/>
              <a:ext cx="770174" cy="54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Picture 2" descr="C:\Users\alandtpa.CEU\Pictures\Screenpresso\2013-06-17_17h26_53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532143">
              <a:off x="250141" y="755652"/>
              <a:ext cx="770423" cy="54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9" name="Gruppieren 28"/>
          <p:cNvGrpSpPr/>
          <p:nvPr/>
        </p:nvGrpSpPr>
        <p:grpSpPr>
          <a:xfrm>
            <a:off x="7020341" y="2756907"/>
            <a:ext cx="1270443" cy="2292992"/>
            <a:chOff x="2808000" y="1181136"/>
            <a:chExt cx="805595" cy="109049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31" name="Picture 5" descr="C:\Users\alandtpa.CEU\Pictures\Screenpresso\2013-06-17_11h13_36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496120">
              <a:off x="2845680" y="1181136"/>
              <a:ext cx="767915" cy="108363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</p:pic>
        <p:pic>
          <p:nvPicPr>
            <p:cNvPr id="32" name="Picture 5" descr="C:\Users\alandtpa.CEU\Pictures\Screenpresso\2013-06-17_11h13_36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496120">
              <a:off x="2808000" y="1188000"/>
              <a:ext cx="767915" cy="108363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</p:pic>
        <p:pic>
          <p:nvPicPr>
            <p:cNvPr id="33" name="Picture 5" descr="C:\Users\alandtpa.CEU\Pictures\Screenpresso\2013-06-17_11h13_36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496120">
              <a:off x="2826000" y="1181136"/>
              <a:ext cx="767915" cy="108363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45945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1982E-6 L -0.33073 2.21982E-6 " pathEditMode="relative" ptsTypes="AA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61111E-6 -6.86323E-6 C 0.04479 0.00617 0.08975 0.01265 0.12066 -0.02687 C 0.15156 -0.06638 0.17465 -0.2013 0.18576 -0.2365 " pathEditMode="relative" ptsTypes="aaA">
                                      <p:cBhvr>
                                        <p:cTn id="1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05897E-6 C 0.03021 -0.01945 0.06059 -0.0389 0.09618 -0.00154 C 0.13177 0.03582 0.19375 0.1871 0.2132 0.22476 " pathEditMode="relative" ptsTypes="aaA">
                                      <p:cBhvr>
                                        <p:cTn id="1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erade Verbindung mit Pfeil 37"/>
          <p:cNvCxnSpPr/>
          <p:nvPr/>
        </p:nvCxnSpPr>
        <p:spPr>
          <a:xfrm>
            <a:off x="6265199" y="3789040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 flipV="1">
            <a:off x="6536111" y="3861048"/>
            <a:ext cx="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2607889" y="3789040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V="1">
            <a:off x="2878801" y="3861048"/>
            <a:ext cx="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C:\Users\alandtpa.CEU\Desktop\IPUD_PAT\Shop_Icon_Gusta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4872" y="980728"/>
            <a:ext cx="1354409" cy="1142256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59" name="Picture 3" descr="C:\Users\alandtpa.CEU\Desktop\IPUD_PAT\Shop_Icon_H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2480" y="980728"/>
            <a:ext cx="1354409" cy="1142256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0" name="Picture 4" descr="C:\Users\alandtpa.CEU\Desktop\IPUD_PAT\Shop_Icon_Cli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963" y="980728"/>
            <a:ext cx="1354409" cy="1142256"/>
          </a:xfrm>
          <a:prstGeom prst="rect">
            <a:avLst/>
          </a:prstGeom>
          <a:noFill/>
          <a:ln w="19050">
            <a:solidFill>
              <a:srgbClr val="FA12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1" name="Picture 5" descr="C:\Users\alandtpa.CEU\Desktop\IPUD_PAT\Cockpit_Windo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2912" y="4365101"/>
            <a:ext cx="3047420" cy="23591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2" name="Picture 6" descr="C:\Users\alandtpa.CEU\Desktop\IPUD_PAT\PBM_Windo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5602" y="4369282"/>
            <a:ext cx="3047420" cy="23591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5" name="Gerade Verbindung mit Pfeil 34"/>
          <p:cNvCxnSpPr>
            <a:stCxn id="19460" idx="2"/>
          </p:cNvCxnSpPr>
          <p:nvPr/>
        </p:nvCxnSpPr>
        <p:spPr>
          <a:xfrm>
            <a:off x="1524166" y="2122984"/>
            <a:ext cx="812811" cy="873968"/>
          </a:xfrm>
          <a:prstGeom prst="straightConnector1">
            <a:avLst/>
          </a:prstGeom>
          <a:ln w="28575">
            <a:solidFill>
              <a:srgbClr val="FA12C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19459" idx="2"/>
          </p:cNvCxnSpPr>
          <p:nvPr/>
        </p:nvCxnSpPr>
        <p:spPr>
          <a:xfrm flipH="1">
            <a:off x="6874751" y="2122984"/>
            <a:ext cx="744932" cy="88384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19458" idx="2"/>
          </p:cNvCxnSpPr>
          <p:nvPr/>
        </p:nvCxnSpPr>
        <p:spPr>
          <a:xfrm flipH="1">
            <a:off x="4572000" y="2122984"/>
            <a:ext cx="75" cy="87396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/>
          <p:nvPr/>
        </p:nvSpPr>
        <p:spPr>
          <a:xfrm>
            <a:off x="1185602" y="3068960"/>
            <a:ext cx="6772797" cy="7920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1070" fontAlgn="auto">
              <a:spcBef>
                <a:spcPts val="0"/>
              </a:spcBef>
              <a:spcAft>
                <a:spcPts val="0"/>
              </a:spcAft>
            </a:pPr>
            <a:endParaRPr lang="de-DE" sz="2100">
              <a:solidFill>
                <a:prstClr val="white"/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1185602" y="3284984"/>
            <a:ext cx="67727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61070" fontAlgn="auto">
              <a:spcBef>
                <a:spcPts val="0"/>
              </a:spcBef>
              <a:spcAft>
                <a:spcPts val="0"/>
              </a:spcAft>
            </a:pPr>
            <a:r>
              <a:rPr lang="de-DE" sz="2100" dirty="0" smtClean="0">
                <a:solidFill>
                  <a:srgbClr val="005595"/>
                </a:solidFill>
                <a:latin typeface="HeidelbergGothicMl" pitchFamily="50" charset="0"/>
              </a:rPr>
              <a:t>Integration System &amp; W2P Connector</a:t>
            </a:r>
            <a:endParaRPr lang="de-DE" sz="2100" dirty="0">
              <a:solidFill>
                <a:srgbClr val="005595"/>
              </a:solidFill>
              <a:latin typeface="HeidelbergGothicMl" pitchFamily="50" charset="0"/>
            </a:endParaRPr>
          </a:p>
        </p:txBody>
      </p:sp>
      <p:grpSp>
        <p:nvGrpSpPr>
          <p:cNvPr id="43" name="Gruppieren 42"/>
          <p:cNvGrpSpPr/>
          <p:nvPr/>
        </p:nvGrpSpPr>
        <p:grpSpPr>
          <a:xfrm>
            <a:off x="7416574" y="1412779"/>
            <a:ext cx="433242" cy="383997"/>
            <a:chOff x="1003726" y="2329407"/>
            <a:chExt cx="2553370" cy="2128622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44" name="Picture 9" descr="C:\Users\alandtpa.CEU\Desktop\IPUD_PAT\PDF_Icon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03726" y="2451429"/>
              <a:ext cx="1689100" cy="20066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5" name="Picture 8" descr="C:\Users\alandtpa.CEU\Desktop\IPUD_PAT\XML_Icon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976978">
              <a:off x="1867996" y="2329407"/>
              <a:ext cx="1689100" cy="200660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6" name="Rechteck 55"/>
          <p:cNvSpPr/>
          <p:nvPr/>
        </p:nvSpPr>
        <p:spPr>
          <a:xfrm>
            <a:off x="2066065" y="5013176"/>
            <a:ext cx="2099567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6107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prstClr val="black"/>
                </a:solidFill>
              </a:rPr>
              <a:t>W2P Click    J1000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5384737" y="5013176"/>
            <a:ext cx="2302751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6107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prstClr val="black"/>
                </a:solidFill>
              </a:rPr>
              <a:t>J1000   Click   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5384737" y="5229200"/>
            <a:ext cx="2302751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6107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prstClr val="black"/>
                </a:solidFill>
              </a:rPr>
              <a:t>J2000   Gustav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2066065" y="5229200"/>
            <a:ext cx="2099567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6107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prstClr val="black"/>
                </a:solidFill>
              </a:rPr>
              <a:t>Gustav         J2000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2066065" y="5445224"/>
            <a:ext cx="2099567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6107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prstClr val="black"/>
                </a:solidFill>
              </a:rPr>
              <a:t>HD                J3000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5384737" y="5445224"/>
            <a:ext cx="2302751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61070"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smtClean="0">
                <a:solidFill>
                  <a:prstClr val="black"/>
                </a:solidFill>
              </a:rPr>
              <a:t>J3000   HD </a:t>
            </a:r>
            <a:endParaRPr lang="de-DE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5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2245E-7 9.89824E-7 L -0.12587 0.27266 " pathEditMode="relative" ptsTypes="AA">
                                      <p:cBhvr>
                                        <p:cTn id="12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" presetClass="exit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/>
              <a:t>Professionelle</a:t>
            </a:r>
            <a:r>
              <a:rPr lang="en-US" dirty="0" smtClean="0"/>
              <a:t> </a:t>
            </a:r>
            <a:r>
              <a:rPr lang="en-US" dirty="0" err="1" smtClean="0"/>
              <a:t>Freigabe</a:t>
            </a:r>
            <a:r>
              <a:rPr lang="en-US" dirty="0" smtClean="0"/>
              <a:t> -  Remote Access</a:t>
            </a:r>
          </a:p>
        </p:txBody>
      </p:sp>
      <p:sp>
        <p:nvSpPr>
          <p:cNvPr id="4608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9EB941-8BB7-4417-9C87-0924CD38BB36}" type="slidenum">
              <a:rPr lang="de-DE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4340" name="Inhaltsplatzhalter 6"/>
          <p:cNvSpPr>
            <a:spLocks noGrp="1"/>
          </p:cNvSpPr>
          <p:nvPr>
            <p:ph sz="quarter" idx="4294967295"/>
          </p:nvPr>
        </p:nvSpPr>
        <p:spPr>
          <a:xfrm>
            <a:off x="468313" y="1916113"/>
            <a:ext cx="8424862" cy="4249737"/>
          </a:xfrm>
          <a:prstGeom prst="rect">
            <a:avLst/>
          </a:prstGeo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000" dirty="0" err="1" smtClean="0"/>
              <a:t>Professionelles</a:t>
            </a:r>
            <a:r>
              <a:rPr lang="en-US" sz="2000" dirty="0" smtClean="0"/>
              <a:t> Remote-</a:t>
            </a:r>
            <a:r>
              <a:rPr lang="en-US" sz="2000" dirty="0" err="1" smtClean="0"/>
              <a:t>Softproofing</a:t>
            </a:r>
            <a:r>
              <a:rPr lang="en-US" sz="2000" dirty="0" smtClean="0"/>
              <a:t> /</a:t>
            </a:r>
            <a:r>
              <a:rPr lang="en-US" sz="2000" dirty="0" err="1" smtClean="0"/>
              <a:t>Freigeben</a:t>
            </a:r>
            <a:r>
              <a:rPr lang="en-US" sz="2000" dirty="0" smtClean="0"/>
              <a:t>/</a:t>
            </a:r>
            <a:r>
              <a:rPr lang="en-US" sz="2000" dirty="0" err="1" smtClean="0"/>
              <a:t>Annotieren</a:t>
            </a:r>
            <a:endParaRPr lang="en-US" sz="2000" dirty="0" smtClean="0"/>
          </a:p>
          <a:p>
            <a:r>
              <a:rPr lang="en-US" sz="2000" dirty="0" err="1" smtClean="0"/>
              <a:t>Akkurates</a:t>
            </a:r>
            <a:r>
              <a:rPr lang="en-US" sz="2000" dirty="0" smtClean="0"/>
              <a:t> ICC Color </a:t>
            </a:r>
            <a:br>
              <a:rPr lang="en-US" sz="2000" dirty="0" smtClean="0"/>
            </a:br>
            <a:r>
              <a:rPr lang="en-US" sz="2000" dirty="0" smtClean="0"/>
              <a:t>Matching </a:t>
            </a:r>
            <a:r>
              <a:rPr lang="en-US" sz="2000" dirty="0" err="1" smtClean="0"/>
              <a:t>für</a:t>
            </a:r>
            <a:r>
              <a:rPr lang="en-US" sz="2000" dirty="0" smtClean="0"/>
              <a:t> den Monitor</a:t>
            </a:r>
            <a:br>
              <a:rPr lang="en-US" sz="2000" dirty="0" smtClean="0"/>
            </a:br>
            <a:r>
              <a:rPr lang="en-US" sz="2000" dirty="0" smtClean="0"/>
              <a:t>des </a:t>
            </a:r>
            <a:r>
              <a:rPr lang="en-US" sz="2000" dirty="0" err="1" smtClean="0"/>
              <a:t>jeweiligen</a:t>
            </a:r>
            <a:r>
              <a:rPr lang="en-US" sz="2000" dirty="0" smtClean="0"/>
              <a:t> </a:t>
            </a:r>
            <a:r>
              <a:rPr lang="en-US" sz="2000" dirty="0" err="1" smtClean="0"/>
              <a:t>Betrachters</a:t>
            </a:r>
            <a:endParaRPr lang="en-US" sz="2000" dirty="0" smtClean="0"/>
          </a:p>
          <a:p>
            <a:r>
              <a:rPr lang="en-US" sz="2000" dirty="0" err="1" smtClean="0"/>
              <a:t>Professionelle</a:t>
            </a:r>
            <a:r>
              <a:rPr lang="en-US" sz="2000" dirty="0" smtClean="0"/>
              <a:t> </a:t>
            </a:r>
            <a:r>
              <a:rPr lang="en-US" sz="2000" dirty="0" err="1" smtClean="0"/>
              <a:t>Freigabe</a:t>
            </a:r>
            <a:r>
              <a:rPr lang="en-US" sz="2000" dirty="0" smtClean="0"/>
              <a:t>-</a:t>
            </a:r>
            <a:br>
              <a:rPr lang="en-US" sz="2000" dirty="0" smtClean="0"/>
            </a:br>
            <a:r>
              <a:rPr lang="en-US" sz="2000" dirty="0" err="1" smtClean="0"/>
              <a:t>Funktionalität</a:t>
            </a:r>
            <a:endParaRPr lang="en-US" sz="2000" dirty="0" smtClean="0"/>
          </a:p>
          <a:p>
            <a:r>
              <a:rPr lang="en-US" sz="2000" dirty="0" err="1" smtClean="0"/>
              <a:t>Professionelle</a:t>
            </a:r>
            <a:r>
              <a:rPr lang="en-US" sz="2000" dirty="0" smtClean="0"/>
              <a:t> </a:t>
            </a:r>
            <a:r>
              <a:rPr lang="en-US" sz="2000" dirty="0" err="1" smtClean="0"/>
              <a:t>Werkzeuge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für</a:t>
            </a:r>
            <a:r>
              <a:rPr lang="en-US" sz="2000" dirty="0" smtClean="0"/>
              <a:t> Navigation, </a:t>
            </a:r>
            <a:r>
              <a:rPr lang="en-US" sz="2000" dirty="0" err="1" smtClean="0"/>
              <a:t>Anmerkun</a:t>
            </a:r>
            <a:r>
              <a:rPr lang="en-US" sz="2000" dirty="0" smtClean="0"/>
              <a:t>-</a:t>
            </a:r>
            <a:br>
              <a:rPr lang="en-US" sz="2000" dirty="0" smtClean="0"/>
            </a:br>
            <a:r>
              <a:rPr lang="en-US" sz="2000" dirty="0" smtClean="0"/>
              <a:t>gen, </a:t>
            </a:r>
            <a:r>
              <a:rPr lang="en-US" sz="2000" dirty="0" err="1" smtClean="0"/>
              <a:t>Messungen</a:t>
            </a:r>
            <a:r>
              <a:rPr lang="en-US" sz="2000" dirty="0" smtClean="0"/>
              <a:t>, </a:t>
            </a:r>
            <a:r>
              <a:rPr lang="en-US" sz="2000" dirty="0" err="1" smtClean="0"/>
              <a:t>usw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Umfassende</a:t>
            </a:r>
            <a:r>
              <a:rPr lang="en-US" sz="2000" dirty="0" smtClean="0"/>
              <a:t> </a:t>
            </a:r>
            <a:r>
              <a:rPr lang="en-US" sz="2000" dirty="0" err="1" smtClean="0"/>
              <a:t>Prozeß</a:t>
            </a:r>
            <a:r>
              <a:rPr lang="en-US" sz="2000" dirty="0" smtClean="0"/>
              <a:t>-</a:t>
            </a:r>
            <a:br>
              <a:rPr lang="en-US" sz="2000" dirty="0" smtClean="0"/>
            </a:br>
            <a:r>
              <a:rPr lang="en-US" sz="2000" dirty="0" smtClean="0"/>
              <a:t>information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/>
          <a:stretch/>
        </p:blipFill>
        <p:spPr bwMode="auto">
          <a:xfrm>
            <a:off x="3934690" y="3177443"/>
            <a:ext cx="4740997" cy="302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2099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idelberg_Template_DE">
  <a:themeElements>
    <a:clrScheme name="Heidelberg_new">
      <a:dk1>
        <a:srgbClr val="000000"/>
      </a:dk1>
      <a:lt1>
        <a:srgbClr val="FFFFFF"/>
      </a:lt1>
      <a:dk2>
        <a:srgbClr val="003767"/>
      </a:dk2>
      <a:lt2>
        <a:srgbClr val="D4DBDE"/>
      </a:lt2>
      <a:accent1>
        <a:srgbClr val="004B8D"/>
      </a:accent1>
      <a:accent2>
        <a:srgbClr val="E21F23"/>
      </a:accent2>
      <a:accent3>
        <a:srgbClr val="A8B1B6"/>
      </a:accent3>
      <a:accent4>
        <a:srgbClr val="728BB8"/>
      </a:accent4>
      <a:accent5>
        <a:srgbClr val="F67E74"/>
      </a:accent5>
      <a:accent6>
        <a:srgbClr val="60656B"/>
      </a:accent6>
      <a:hlink>
        <a:srgbClr val="003767"/>
      </a:hlink>
      <a:folHlink>
        <a:srgbClr val="003767"/>
      </a:folHlink>
    </a:clrScheme>
    <a:fontScheme name="Heidelber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idelberg Vorlage- Folien mit Kopfzeile (im Master ändern)">
  <a:themeElements>
    <a:clrScheme name="Heidelberg_new">
      <a:dk1>
        <a:srgbClr val="000000"/>
      </a:dk1>
      <a:lt1>
        <a:srgbClr val="FFFFFF"/>
      </a:lt1>
      <a:dk2>
        <a:srgbClr val="003767"/>
      </a:dk2>
      <a:lt2>
        <a:srgbClr val="D4DBDE"/>
      </a:lt2>
      <a:accent1>
        <a:srgbClr val="004B8D"/>
      </a:accent1>
      <a:accent2>
        <a:srgbClr val="E21F23"/>
      </a:accent2>
      <a:accent3>
        <a:srgbClr val="A8B1B6"/>
      </a:accent3>
      <a:accent4>
        <a:srgbClr val="728BB8"/>
      </a:accent4>
      <a:accent5>
        <a:srgbClr val="F67E74"/>
      </a:accent5>
      <a:accent6>
        <a:srgbClr val="60656B"/>
      </a:accent6>
      <a:hlink>
        <a:srgbClr val="003767"/>
      </a:hlink>
      <a:folHlink>
        <a:srgbClr val="003767"/>
      </a:folHlink>
    </a:clrScheme>
    <a:fontScheme name="Heidelber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eidelberg Vorlage- Folien mit Kopfzeile (im Master ändern)">
  <a:themeElements>
    <a:clrScheme name="Heidelberg_new">
      <a:dk1>
        <a:srgbClr val="000000"/>
      </a:dk1>
      <a:lt1>
        <a:srgbClr val="FFFFFF"/>
      </a:lt1>
      <a:dk2>
        <a:srgbClr val="003767"/>
      </a:dk2>
      <a:lt2>
        <a:srgbClr val="D4DBDE"/>
      </a:lt2>
      <a:accent1>
        <a:srgbClr val="004B8D"/>
      </a:accent1>
      <a:accent2>
        <a:srgbClr val="E21F23"/>
      </a:accent2>
      <a:accent3>
        <a:srgbClr val="A8B1B6"/>
      </a:accent3>
      <a:accent4>
        <a:srgbClr val="728BB8"/>
      </a:accent4>
      <a:accent5>
        <a:srgbClr val="F67E74"/>
      </a:accent5>
      <a:accent6>
        <a:srgbClr val="60656B"/>
      </a:accent6>
      <a:hlink>
        <a:srgbClr val="003767"/>
      </a:hlink>
      <a:folHlink>
        <a:srgbClr val="003767"/>
      </a:folHlink>
    </a:clrScheme>
    <a:fontScheme name="Heidelber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55BAB95C4C5748861D2F04B5670607" ma:contentTypeVersion="8" ma:contentTypeDescription="Create a new document." ma:contentTypeScope="" ma:versionID="46e61221b860b1127018d2cf67284b5f">
  <xsd:schema xmlns:xsd="http://www.w3.org/2001/XMLSchema" xmlns:p="http://schemas.microsoft.com/office/2006/metadata/properties" xmlns:ns2="1f39064e-8b17-4030-8614-d2ce6d04e358" targetNamespace="http://schemas.microsoft.com/office/2006/metadata/properties" ma:root="true" ma:fieldsID="8c3c32134b24f722a8384b2136ad0f60" ns2:_="">
    <xsd:import namespace="1f39064e-8b17-4030-8614-d2ce6d04e358"/>
    <xsd:element name="properties">
      <xsd:complexType>
        <xsd:sequence>
          <xsd:element name="documentManagement">
            <xsd:complexType>
              <xsd:all>
                <xsd:element ref="ns2:Purpose_x0020_of_x0020_Use" minOccurs="0"/>
                <xsd:element ref="ns2:Language1" minOccurs="0"/>
                <xsd:element ref="ns2:Tam" minOccurs="0"/>
                <xsd:element ref="ns2:Product_x0020_Area" minOccurs="0"/>
                <xsd:element ref="ns2:Product_x0020_Segment" minOccurs="0"/>
                <xsd:element ref="ns2:Product" minOccurs="0"/>
                <xsd:element ref="ns2:Solution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1f39064e-8b17-4030-8614-d2ce6d04e358" elementFormDefault="qualified">
    <xsd:import namespace="http://schemas.microsoft.com/office/2006/documentManagement/types"/>
    <xsd:element name="Purpose_x0020_of_x0020_Use" ma:index="8" nillable="true" ma:displayName="Purpose of Use" ma:list="{9cee0015-2879-4eb7-8edd-840fce1375c0}" ma:internalName="Purpose_x0020_of_x0020_Use" ma:showField="Title" ma:web="1f39064e-8b17-4030-8614-d2ce6d04e358">
      <xsd:simpleType>
        <xsd:restriction base="dms:Lookup"/>
      </xsd:simpleType>
    </xsd:element>
    <xsd:element name="Language1" ma:index="10" nillable="true" ma:displayName="Language" ma:list="{4f34ff5c-5ae3-434e-9051-986e9d3c7b70}" ma:internalName="Language1" ma:showField="Title" ma:web="1f39064e-8b17-4030-8614-d2ce6d04e358">
      <xsd:simpleType>
        <xsd:restriction base="dms:Lookup"/>
      </xsd:simpleType>
    </xsd:element>
    <xsd:element name="Tam" ma:index="11" nillable="true" ma:displayName="Team" ma:list="{526c4fd7-0647-4092-af10-abf945919103}" ma:internalName="Tam" ma:showField="Title" ma:web="1f39064e-8b17-4030-8614-d2ce6d04e358">
      <xsd:simpleType>
        <xsd:restriction base="dms:Lookup"/>
      </xsd:simpleType>
    </xsd:element>
    <xsd:element name="Product_x0020_Area" ma:index="12" nillable="true" ma:displayName="Product Area" ma:list="{b9bec7c5-f37d-42ba-9ec9-385a4072c6fc}" ma:internalName="Product_x0020_Area" ma:showField="Title" ma:web="1f39064e-8b17-4030-8614-d2ce6d04e3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_x0020_Segment" ma:index="13" nillable="true" ma:displayName="Product Segment" ma:list="{e94d05b1-107c-4822-a0fb-0f49cb7dc1a1}" ma:internalName="Product_x0020_Segment" ma:showField="Title" ma:web="1f39064e-8b17-4030-8614-d2ce6d04e3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" ma:index="14" nillable="true" ma:displayName="Product" ma:list="{f211d251-5ced-4cf9-ad8a-cdef31742ed2}" ma:internalName="Product" ma:showField="Title" ma:web="1f39064e-8b17-4030-8614-d2ce6d04e3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olutions" ma:index="15" nillable="true" ma:displayName="Solutions" ma:list="{d442a9b1-3f4b-4a44-8b1e-1fd730898232}" ma:internalName="Solutions" ma:showField="Title" ma:web="1f39064e-8b17-4030-8614-d2ce6d04e3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9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roduct_x0020_Area xmlns="1f39064e-8b17-4030-8614-d2ce6d04e358"/>
    <Product_x0020_Segment xmlns="1f39064e-8b17-4030-8614-d2ce6d04e358"/>
    <Purpose_x0020_of_x0020_Use xmlns="1f39064e-8b17-4030-8614-d2ce6d04e358" xsi:nil="true"/>
    <Language1 xmlns="1f39064e-8b17-4030-8614-d2ce6d04e358" xsi:nil="true"/>
    <Tam xmlns="1f39064e-8b17-4030-8614-d2ce6d04e358" xsi:nil="true"/>
    <Product xmlns="1f39064e-8b17-4030-8614-d2ce6d04e358"/>
    <Solutions xmlns="1f39064e-8b17-4030-8614-d2ce6d04e358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CCCFDF-CD6B-4207-9330-F1674E607B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39064e-8b17-4030-8614-d2ce6d04e35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9FD52EF-9301-48CC-BB23-44D3B6DC9776}">
  <ds:schemaRefs>
    <ds:schemaRef ds:uri="http://schemas.microsoft.com/office/2006/documentManagement/types"/>
    <ds:schemaRef ds:uri="1f39064e-8b17-4030-8614-d2ce6d04e358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www.w3.org/XML/1998/namespac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FD37EE7-B4AA-4823-BAC2-6CFB8E390B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760</Words>
  <Application>Microsoft Office PowerPoint</Application>
  <PresentationFormat>Bildschirmpräsentation (4:3)</PresentationFormat>
  <Paragraphs>190</Paragraphs>
  <Slides>18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18</vt:i4>
      </vt:variant>
    </vt:vector>
  </HeadingPairs>
  <TitlesOfParts>
    <vt:vector size="21" baseType="lpstr">
      <vt:lpstr>Heidelberg_Template_DE</vt:lpstr>
      <vt:lpstr>Heidelberg Vorlage- Folien mit Kopfzeile (im Master ändern)</vt:lpstr>
      <vt:lpstr>1_Heidelberg Vorlage- Folien mit Kopfzeile (im Master ändern)</vt:lpstr>
      <vt:lpstr>PowerPoint-Präsentation</vt:lpstr>
      <vt:lpstr>PowerPoint-Präsentation</vt:lpstr>
      <vt:lpstr>Prinect Web-to-Print Manager – Die Lösung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Professionelle Freigabe -  Remote Access</vt:lpstr>
      <vt:lpstr>PowerPoint-Präsentation</vt:lpstr>
      <vt:lpstr>Zusammenfassung</vt:lpstr>
      <vt:lpstr>PowerPoint-Präsentation</vt:lpstr>
      <vt:lpstr>Anwenderbericht:   ctrl-s,  Stuttgart </vt:lpstr>
      <vt:lpstr>PowerPoint-Präsentation</vt:lpstr>
      <vt:lpstr>Besuchen Sie weitere Workshops zu diesem Thema</vt:lpstr>
      <vt:lpstr>PowerPoint-Präsentation</vt:lpstr>
      <vt:lpstr>Prinzip der optimierten Sammelformerstellung mit „GangAssistant“ (Option von Prepress Manager)</vt:lpstr>
      <vt:lpstr>Smart Automation (Option von Prepress Manager)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Anwendertage: Peak Performance in Web-to-Print</dc:title>
  <dc:subject>Prinect Anwendertage 2013</dc:subject>
  <dc:creator>Heidelberger Druckmaschinen;Wiebke Stoltenberg</dc:creator>
  <cp:keywords/>
  <cp:lastModifiedBy>dauerluc</cp:lastModifiedBy>
  <cp:revision>174</cp:revision>
  <dcterms:created xsi:type="dcterms:W3CDTF">2007-10-20T10:26:57Z</dcterms:created>
  <dcterms:modified xsi:type="dcterms:W3CDTF">2013-11-08T16:29:23Z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127700</vt:r8>
  </property>
  <property fmtid="{D5CDD505-2E9C-101B-9397-08002B2CF9AE}" pid="3" name="ContentTypeId">
    <vt:lpwstr>0x010100EB55BAB95C4C5748861D2F04B5670607</vt:lpwstr>
  </property>
</Properties>
</file>